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5" r:id="rId2"/>
    <p:sldId id="277" r:id="rId3"/>
    <p:sldId id="261" r:id="rId4"/>
    <p:sldId id="262" r:id="rId5"/>
    <p:sldId id="263" r:id="rId6"/>
    <p:sldId id="273" r:id="rId7"/>
    <p:sldId id="272" r:id="rId8"/>
    <p:sldId id="271" r:id="rId9"/>
    <p:sldId id="270" r:id="rId10"/>
    <p:sldId id="257" r:id="rId11"/>
    <p:sldId id="258" r:id="rId12"/>
    <p:sldId id="259" r:id="rId13"/>
    <p:sldId id="260" r:id="rId14"/>
    <p:sldId id="256" r:id="rId15"/>
    <p:sldId id="264" r:id="rId16"/>
    <p:sldId id="265" r:id="rId17"/>
    <p:sldId id="266" r:id="rId18"/>
    <p:sldId id="267" r:id="rId19"/>
    <p:sldId id="268"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AE0EA1-6B78-408F-A560-8BB0BC6492D8}" v="36" dt="2023-01-03T02:05:39.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50970" autoAdjust="0"/>
  </p:normalViewPr>
  <p:slideViewPr>
    <p:cSldViewPr snapToGrid="0">
      <p:cViewPr varScale="1">
        <p:scale>
          <a:sx n="70" d="100"/>
          <a:sy n="70" d="100"/>
        </p:scale>
        <p:origin x="5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es Cordon" userId="3f2244cabd09cb72" providerId="LiveId" clId="{A7AE0EA1-6B78-408F-A560-8BB0BC6492D8}"/>
    <pc:docChg chg="undo redo custSel modSld">
      <pc:chgData name="Charles Cordon" userId="3f2244cabd09cb72" providerId="LiveId" clId="{A7AE0EA1-6B78-408F-A560-8BB0BC6492D8}" dt="2023-01-03T02:12:46.351" v="312" actId="1035"/>
      <pc:docMkLst>
        <pc:docMk/>
      </pc:docMkLst>
      <pc:sldChg chg="addSp modSp mod modNotesTx">
        <pc:chgData name="Charles Cordon" userId="3f2244cabd09cb72" providerId="LiveId" clId="{A7AE0EA1-6B78-408F-A560-8BB0BC6492D8}" dt="2023-01-03T01:32:33.866" v="73" actId="20577"/>
        <pc:sldMkLst>
          <pc:docMk/>
          <pc:sldMk cId="1640676330" sldId="257"/>
        </pc:sldMkLst>
        <pc:spChg chg="add mod">
          <ac:chgData name="Charles Cordon" userId="3f2244cabd09cb72" providerId="LiveId" clId="{A7AE0EA1-6B78-408F-A560-8BB0BC6492D8}" dt="2023-01-03T01:32:12.289" v="66" actId="1076"/>
          <ac:spMkLst>
            <pc:docMk/>
            <pc:sldMk cId="1640676330" sldId="257"/>
            <ac:spMk id="8" creationId="{1EFD458A-2F17-1F34-9A74-8A23464555D2}"/>
          </ac:spMkLst>
        </pc:spChg>
      </pc:sldChg>
      <pc:sldChg chg="modNotesTx">
        <pc:chgData name="Charles Cordon" userId="3f2244cabd09cb72" providerId="LiveId" clId="{A7AE0EA1-6B78-408F-A560-8BB0BC6492D8}" dt="2023-01-03T01:32:58.840" v="76"/>
        <pc:sldMkLst>
          <pc:docMk/>
          <pc:sldMk cId="727890288" sldId="258"/>
        </pc:sldMkLst>
      </pc:sldChg>
      <pc:sldChg chg="addSp delSp modSp mod modNotesTx">
        <pc:chgData name="Charles Cordon" userId="3f2244cabd09cb72" providerId="LiveId" clId="{A7AE0EA1-6B78-408F-A560-8BB0BC6492D8}" dt="2023-01-03T01:42:09.688" v="124" actId="14100"/>
        <pc:sldMkLst>
          <pc:docMk/>
          <pc:sldMk cId="2281067879" sldId="268"/>
        </pc:sldMkLst>
        <pc:spChg chg="add del mod">
          <ac:chgData name="Charles Cordon" userId="3f2244cabd09cb72" providerId="LiveId" clId="{A7AE0EA1-6B78-408F-A560-8BB0BC6492D8}" dt="2023-01-03T01:42:09.688" v="124" actId="14100"/>
          <ac:spMkLst>
            <pc:docMk/>
            <pc:sldMk cId="2281067879" sldId="268"/>
            <ac:spMk id="2" creationId="{C87A9CF4-99C2-B8E6-9B82-C2265E32C20E}"/>
          </ac:spMkLst>
        </pc:spChg>
      </pc:sldChg>
      <pc:sldChg chg="addSp modSp mod modNotesTx">
        <pc:chgData name="Charles Cordon" userId="3f2244cabd09cb72" providerId="LiveId" clId="{A7AE0EA1-6B78-408F-A560-8BB0BC6492D8}" dt="2023-01-03T01:48:46.227" v="152" actId="113"/>
        <pc:sldMkLst>
          <pc:docMk/>
          <pc:sldMk cId="3873611017" sldId="269"/>
        </pc:sldMkLst>
        <pc:spChg chg="add mod">
          <ac:chgData name="Charles Cordon" userId="3f2244cabd09cb72" providerId="LiveId" clId="{A7AE0EA1-6B78-408F-A560-8BB0BC6492D8}" dt="2023-01-03T01:46:29.690" v="139" actId="1076"/>
          <ac:spMkLst>
            <pc:docMk/>
            <pc:sldMk cId="3873611017" sldId="269"/>
            <ac:spMk id="4" creationId="{FDA07698-A987-B1D4-FA5D-FA9866D75F23}"/>
          </ac:spMkLst>
        </pc:spChg>
        <pc:spChg chg="add mod">
          <ac:chgData name="Charles Cordon" userId="3f2244cabd09cb72" providerId="LiveId" clId="{A7AE0EA1-6B78-408F-A560-8BB0BC6492D8}" dt="2023-01-03T01:48:18.777" v="146" actId="1076"/>
          <ac:spMkLst>
            <pc:docMk/>
            <pc:sldMk cId="3873611017" sldId="269"/>
            <ac:spMk id="6" creationId="{06697063-9D78-E099-7F9C-27AA17153DD1}"/>
          </ac:spMkLst>
        </pc:spChg>
      </pc:sldChg>
      <pc:sldChg chg="modNotesTx">
        <pc:chgData name="Charles Cordon" userId="3f2244cabd09cb72" providerId="LiveId" clId="{A7AE0EA1-6B78-408F-A560-8BB0BC6492D8}" dt="2023-01-03T01:25:54.436" v="57"/>
        <pc:sldMkLst>
          <pc:docMk/>
          <pc:sldMk cId="1681819777" sldId="271"/>
        </pc:sldMkLst>
      </pc:sldChg>
      <pc:sldChg chg="addSp delSp modSp mod addAnim delAnim modAnim">
        <pc:chgData name="Charles Cordon" userId="3f2244cabd09cb72" providerId="LiveId" clId="{A7AE0EA1-6B78-408F-A560-8BB0BC6492D8}" dt="2023-01-03T02:12:46.351" v="312" actId="1035"/>
        <pc:sldMkLst>
          <pc:docMk/>
          <pc:sldMk cId="1598771050" sldId="272"/>
        </pc:sldMkLst>
        <pc:spChg chg="add del mod">
          <ac:chgData name="Charles Cordon" userId="3f2244cabd09cb72" providerId="LiveId" clId="{A7AE0EA1-6B78-408F-A560-8BB0BC6492D8}" dt="2023-01-03T01:54:45.764" v="178" actId="478"/>
          <ac:spMkLst>
            <pc:docMk/>
            <pc:sldMk cId="1598771050" sldId="272"/>
            <ac:spMk id="8" creationId="{8DF6C53B-B62F-8564-FC3C-324CAE1EE0CB}"/>
          </ac:spMkLst>
        </pc:spChg>
        <pc:spChg chg="add del mod">
          <ac:chgData name="Charles Cordon" userId="3f2244cabd09cb72" providerId="LiveId" clId="{A7AE0EA1-6B78-408F-A560-8BB0BC6492D8}" dt="2023-01-03T01:54:44.036" v="176" actId="22"/>
          <ac:spMkLst>
            <pc:docMk/>
            <pc:sldMk cId="1598771050" sldId="272"/>
            <ac:spMk id="10" creationId="{9CA3283E-30FF-18BA-C4FF-665AD5F4246F}"/>
          </ac:spMkLst>
        </pc:spChg>
        <pc:spChg chg="add del">
          <ac:chgData name="Charles Cordon" userId="3f2244cabd09cb72" providerId="LiveId" clId="{A7AE0EA1-6B78-408F-A560-8BB0BC6492D8}" dt="2023-01-03T01:54:37.549" v="169" actId="22"/>
          <ac:spMkLst>
            <pc:docMk/>
            <pc:sldMk cId="1598771050" sldId="272"/>
            <ac:spMk id="14" creationId="{A7179A07-67B4-D732-0214-C923D782EB7B}"/>
          </ac:spMkLst>
        </pc:spChg>
        <pc:spChg chg="add del">
          <ac:chgData name="Charles Cordon" userId="3f2244cabd09cb72" providerId="LiveId" clId="{A7AE0EA1-6B78-408F-A560-8BB0BC6492D8}" dt="2023-01-03T01:54:40.208" v="171" actId="22"/>
          <ac:spMkLst>
            <pc:docMk/>
            <pc:sldMk cId="1598771050" sldId="272"/>
            <ac:spMk id="18" creationId="{789E7F3B-D631-B2A2-F131-9B4D3C76DED7}"/>
          </ac:spMkLst>
        </pc:spChg>
        <pc:spChg chg="add del mod">
          <ac:chgData name="Charles Cordon" userId="3f2244cabd09cb72" providerId="LiveId" clId="{A7AE0EA1-6B78-408F-A560-8BB0BC6492D8}" dt="2023-01-03T01:55:55.651" v="183" actId="478"/>
          <ac:spMkLst>
            <pc:docMk/>
            <pc:sldMk cId="1598771050" sldId="272"/>
            <ac:spMk id="21" creationId="{25C7F0E8-E208-28A2-8834-4AD6B4B74966}"/>
          </ac:spMkLst>
        </pc:spChg>
        <pc:picChg chg="add del mod">
          <ac:chgData name="Charles Cordon" userId="3f2244cabd09cb72" providerId="LiveId" clId="{A7AE0EA1-6B78-408F-A560-8BB0BC6492D8}" dt="2023-01-03T01:55:49.813" v="182" actId="478"/>
          <ac:picMkLst>
            <pc:docMk/>
            <pc:sldMk cId="1598771050" sldId="272"/>
            <ac:picMk id="5" creationId="{0FD144CE-3EA8-3CC4-3738-6910277872FF}"/>
          </ac:picMkLst>
        </pc:picChg>
        <pc:picChg chg="add del mod">
          <ac:chgData name="Charles Cordon" userId="3f2244cabd09cb72" providerId="LiveId" clId="{A7AE0EA1-6B78-408F-A560-8BB0BC6492D8}" dt="2023-01-03T02:00:54.851" v="185" actId="478"/>
          <ac:picMkLst>
            <pc:docMk/>
            <pc:sldMk cId="1598771050" sldId="272"/>
            <ac:picMk id="23" creationId="{07058A46-4DC3-F806-CB73-54C708312EED}"/>
          </ac:picMkLst>
        </pc:picChg>
        <pc:picChg chg="add mod">
          <ac:chgData name="Charles Cordon" userId="3f2244cabd09cb72" providerId="LiveId" clId="{A7AE0EA1-6B78-408F-A560-8BB0BC6492D8}" dt="2023-01-03T02:12:46.351" v="312" actId="1035"/>
          <ac:picMkLst>
            <pc:docMk/>
            <pc:sldMk cId="1598771050" sldId="272"/>
            <ac:picMk id="24" creationId="{E7D976B2-F010-5153-0D2A-2C88F4469E38}"/>
          </ac:picMkLst>
        </pc:picChg>
      </pc:sldChg>
      <pc:sldChg chg="addSp modSp mod modNotesTx">
        <pc:chgData name="Charles Cordon" userId="3f2244cabd09cb72" providerId="LiveId" clId="{A7AE0EA1-6B78-408F-A560-8BB0BC6492D8}" dt="2023-01-03T01:24:50.096" v="52" actId="6549"/>
        <pc:sldMkLst>
          <pc:docMk/>
          <pc:sldMk cId="1871221325" sldId="273"/>
        </pc:sldMkLst>
        <pc:spChg chg="add mod">
          <ac:chgData name="Charles Cordon" userId="3f2244cabd09cb72" providerId="LiveId" clId="{A7AE0EA1-6B78-408F-A560-8BB0BC6492D8}" dt="2023-01-03T01:24:29.054" v="50" actId="403"/>
          <ac:spMkLst>
            <pc:docMk/>
            <pc:sldMk cId="1871221325" sldId="273"/>
            <ac:spMk id="6" creationId="{C6F13B82-3B46-74B0-2356-BF7F2B2D8657}"/>
          </ac:spMkLst>
        </pc:spChg>
      </pc:sldChg>
      <pc:sldChg chg="addSp modSp mod modNotesTx">
        <pc:chgData name="Charles Cordon" userId="3f2244cabd09cb72" providerId="LiveId" clId="{A7AE0EA1-6B78-408F-A560-8BB0BC6492D8}" dt="2023-01-03T01:21:51.953" v="42" actId="14100"/>
        <pc:sldMkLst>
          <pc:docMk/>
          <pc:sldMk cId="1086337272" sldId="275"/>
        </pc:sldMkLst>
        <pc:spChg chg="add mod">
          <ac:chgData name="Charles Cordon" userId="3f2244cabd09cb72" providerId="LiveId" clId="{A7AE0EA1-6B78-408F-A560-8BB0BC6492D8}" dt="2023-01-03T01:21:51.953" v="42" actId="14100"/>
          <ac:spMkLst>
            <pc:docMk/>
            <pc:sldMk cId="1086337272" sldId="275"/>
            <ac:spMk id="2" creationId="{D743F0BD-1A8E-1E62-9AD7-F6D1CA50A958}"/>
          </ac:spMkLst>
        </pc:spChg>
        <pc:spChg chg="add mod">
          <ac:chgData name="Charles Cordon" userId="3f2244cabd09cb72" providerId="LiveId" clId="{A7AE0EA1-6B78-408F-A560-8BB0BC6492D8}" dt="2023-01-03T01:21:30.574" v="39" actId="1076"/>
          <ac:spMkLst>
            <pc:docMk/>
            <pc:sldMk cId="1086337272" sldId="275"/>
            <ac:spMk id="3" creationId="{327F2FDD-4D91-1B99-5090-285B69F9B6CF}"/>
          </ac:spMkLst>
        </pc:spChg>
        <pc:spChg chg="mod">
          <ac:chgData name="Charles Cordon" userId="3f2244cabd09cb72" providerId="LiveId" clId="{A7AE0EA1-6B78-408F-A560-8BB0BC6492D8}" dt="2023-01-03T01:21:20.105" v="37" actId="1076"/>
          <ac:spMkLst>
            <pc:docMk/>
            <pc:sldMk cId="1086337272" sldId="275"/>
            <ac:spMk id="5" creationId="{3EEA2993-AA3F-BF19-342B-C24A1F45A071}"/>
          </ac:spMkLst>
        </pc:spChg>
        <pc:picChg chg="mod">
          <ac:chgData name="Charles Cordon" userId="3f2244cabd09cb72" providerId="LiveId" clId="{A7AE0EA1-6B78-408F-A560-8BB0BC6492D8}" dt="2023-01-03T01:18:43.754" v="26" actId="1076"/>
          <ac:picMkLst>
            <pc:docMk/>
            <pc:sldMk cId="1086337272" sldId="275"/>
            <ac:picMk id="4" creationId="{D97EE095-83F9-D7BA-30A4-DC0190D3BDB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EB1DD3-3D9B-4BEE-A49B-B9BACCB83616}" type="datetimeFigureOut">
              <a:rPr lang="en-US" smtClean="0"/>
              <a:t>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E8C3D-94B0-4188-81AE-622219F11A6C}" type="slidenum">
              <a:rPr lang="en-US" smtClean="0"/>
              <a:t>‹#›</a:t>
            </a:fld>
            <a:endParaRPr lang="en-US"/>
          </a:p>
        </p:txBody>
      </p:sp>
    </p:spTree>
    <p:extLst>
      <p:ext uri="{BB962C8B-B14F-4D97-AF65-F5344CB8AC3E}">
        <p14:creationId xmlns:p14="http://schemas.microsoft.com/office/powerpoint/2010/main" val="336049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avannahchurchofchrist.com/missions"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mailto:crcordon@msn.com" TargetMode="External"/><Relationship Id="rId4" Type="http://schemas.openxmlformats.org/officeDocument/2006/relationships/hyperlink" Target="https://1concordchurchofch.wixsite.com/churchofchrist"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1drv.ms/u/s!AnLLCb3KRCI_gdBhd8wQj_iVUfjgPw?e=5eL7rw"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1drv.ms/u/s!AnLLCb3KRCI_gc924FZsQSn57OTgEA?e=LF1bbZ"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file:///C:\Users\crcor\OneDrive\Documents\Email%20attachments\Intoduction%20to%20Wabomba%20George_%20Eastern%20Uganda.pdf"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file:///C:\Users\crcor\OneDrive\Documents\Email%20attachments\Mount%20Elgon%20Youth%20Conference.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file:///C:\Users\crcor\OneDrive\Documents\Email%20attachments\Peter%20and%20Michael%20(Sierra%20Leone%20Evangelist)%20Introduction.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1drv.ms/b/s!AnLLCb3KRCI_gc9TCLNac5-rBhQnIw?e=x8mDw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1drv.ms/u/s!AnLLCb3KRCI_gc9twcbxioOsR2nVhQ?e=6Rle47"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Walking through the presentation with amplifying notes will give a good idea of our latest campaign period.</a:t>
            </a:r>
          </a:p>
          <a:p>
            <a:endParaRPr lang="en-US" dirty="0"/>
          </a:p>
          <a:p>
            <a:r>
              <a:rPr lang="en-US" dirty="0"/>
              <a:t>The Savannah Church of Christ, Savannah TN oversee our work and work fund:  </a:t>
            </a:r>
            <a:r>
              <a:rPr lang="en-US" dirty="0">
                <a:hlinkClick r:id="rId3"/>
              </a:rPr>
              <a:t>Savannah Church of Christ Missions page</a:t>
            </a:r>
            <a:endParaRPr lang="en-US" dirty="0">
              <a:cs typeface="Calibri"/>
              <a:hlinkClick r:id="rId3"/>
            </a:endParaRPr>
          </a:p>
          <a:p>
            <a:r>
              <a:rPr lang="en-US" dirty="0"/>
              <a:t>                                                                                                                          https://1drv.ms/b/s!AnLLCb3KRCI_gc9TCLNac5-rBhQnIw?e=x8mDwE</a:t>
            </a:r>
            <a:endParaRPr lang="en-US" dirty="0">
              <a:cs typeface="Calibri"/>
            </a:endParaRPr>
          </a:p>
          <a:p>
            <a:endParaRPr lang="en-US" dirty="0"/>
          </a:p>
          <a:p>
            <a:r>
              <a:rPr lang="en-US" dirty="0"/>
              <a:t>Since Nov 2021 we have been serving in Concord NH as mission (interim preaching team): </a:t>
            </a:r>
            <a:r>
              <a:rPr lang="en-US" dirty="0">
                <a:hlinkClick r:id="rId4"/>
              </a:rPr>
              <a:t>Concord Church of Christ</a:t>
            </a:r>
            <a:endParaRPr lang="en-US" dirty="0"/>
          </a:p>
          <a:p>
            <a:r>
              <a:rPr lang="en-US" dirty="0">
                <a:cs typeface="Calibri" panose="020F0502020204030204"/>
              </a:rPr>
              <a:t>                                                                                                                          </a:t>
            </a:r>
            <a:r>
              <a:rPr lang="en-US" dirty="0">
                <a:hlinkClick r:id="rId4"/>
              </a:rPr>
              <a:t>https://1concordchurchofch.wixsite.com/churchofchrist</a:t>
            </a:r>
            <a:endParaRPr lang="en-US" dirty="0"/>
          </a:p>
          <a:p>
            <a:endParaRPr lang="en-US" dirty="0">
              <a:cs typeface="Calibri" panose="020F0502020204030204"/>
            </a:endParaRPr>
          </a:p>
          <a:p>
            <a:r>
              <a:rPr lang="en-US" dirty="0"/>
              <a:t>Please use the links provided to access additional information.  We are happy to provide any further information you might be interested in.  Please share as desired. </a:t>
            </a:r>
          </a:p>
          <a:p>
            <a:endParaRPr lang="en-US" dirty="0"/>
          </a:p>
          <a:p>
            <a:r>
              <a:rPr lang="en-US" dirty="0"/>
              <a:t>Chuck Cordon (</a:t>
            </a:r>
            <a:r>
              <a:rPr lang="en-US" dirty="0">
                <a:hlinkClick r:id="rId5"/>
              </a:rPr>
              <a:t>crcordon@msn.com</a:t>
            </a:r>
            <a:r>
              <a:rPr lang="en-US" dirty="0"/>
              <a:t>)</a:t>
            </a:r>
          </a:p>
          <a:p>
            <a:r>
              <a:rPr lang="en-US" dirty="0"/>
              <a:t>(757) 639- 0277</a:t>
            </a:r>
          </a:p>
          <a:p>
            <a:r>
              <a:rPr lang="en-US" dirty="0"/>
              <a:t>141 Fisherville Rd.</a:t>
            </a:r>
          </a:p>
          <a:p>
            <a:r>
              <a:rPr lang="en-US" dirty="0"/>
              <a:t>Concord NH 03303</a:t>
            </a:r>
          </a:p>
          <a:p>
            <a:endParaRPr lang="en-US" dirty="0">
              <a:cs typeface="Calibri"/>
            </a:endParaRPr>
          </a:p>
          <a:p>
            <a:pPr algn="l"/>
            <a:r>
              <a:rPr lang="en-US" dirty="0">
                <a:cs typeface="Calibri"/>
              </a:rPr>
              <a:t>In all things, may the Lord be glorified in the partnership of this work.  We are beyond words thankful for you in having a part in this. </a:t>
            </a:r>
          </a:p>
          <a:p>
            <a:endParaRPr lang="en-US" dirty="0">
              <a:cs typeface="Calibri"/>
            </a:endParaRPr>
          </a:p>
          <a:p>
            <a:r>
              <a:rPr lang="en-US" dirty="0">
                <a:cs typeface="Calibri"/>
              </a:rPr>
              <a:t>Hey, please do us a favor...there are imbedded hyperlinks to photos and files in this presentation.  I still working out how, what format to use in trying to get out these reports.  If you cannot access the links, or something does not work...please let me know...</a:t>
            </a:r>
            <a:r>
              <a:rPr lang="en-US" dirty="0" err="1">
                <a:cs typeface="Calibri"/>
              </a:rPr>
              <a:t>cuz</a:t>
            </a:r>
            <a:r>
              <a:rPr lang="en-US" dirty="0">
                <a:cs typeface="Calibri"/>
              </a:rPr>
              <a:t> that </a:t>
            </a:r>
            <a:r>
              <a:rPr lang="en-US" dirty="0" err="1">
                <a:cs typeface="Calibri"/>
              </a:rPr>
              <a:t>ain't</a:t>
            </a:r>
            <a:r>
              <a:rPr lang="en-US" dirty="0">
                <a:cs typeface="Calibri"/>
              </a:rPr>
              <a:t> right and I must fix that. </a:t>
            </a:r>
          </a:p>
        </p:txBody>
      </p:sp>
      <p:sp>
        <p:nvSpPr>
          <p:cNvPr id="4" name="Slide Number Placeholder 3"/>
          <p:cNvSpPr>
            <a:spLocks noGrp="1"/>
          </p:cNvSpPr>
          <p:nvPr>
            <p:ph type="sldNum" sz="quarter" idx="5"/>
          </p:nvPr>
        </p:nvSpPr>
        <p:spPr/>
        <p:txBody>
          <a:bodyPr/>
          <a:lstStyle/>
          <a:p>
            <a:fld id="{510E8C3D-94B0-4188-81AE-622219F11A6C}" type="slidenum">
              <a:rPr lang="en-US" smtClean="0"/>
              <a:t>1</a:t>
            </a:fld>
            <a:endParaRPr lang="en-US"/>
          </a:p>
        </p:txBody>
      </p:sp>
    </p:spTree>
    <p:extLst>
      <p:ext uri="{BB962C8B-B14F-4D97-AF65-F5344CB8AC3E}">
        <p14:creationId xmlns:p14="http://schemas.microsoft.com/office/powerpoint/2010/main" val="2326719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August</a:t>
            </a:r>
            <a:r>
              <a:rPr lang="en-US" baseline="0" dirty="0"/>
              <a:t> of 2021 I contacted WVBS and inquired about their evangelism kits and with the potential to bring a “couple” to Nigeria.</a:t>
            </a:r>
            <a:r>
              <a:rPr lang="en-US" dirty="0"/>
              <a:t> </a:t>
            </a:r>
            <a:r>
              <a:rPr lang="en-US" baseline="0" dirty="0"/>
              <a:t> We were initially given one kit.</a:t>
            </a:r>
            <a:endParaRPr lang="en-US" dirty="0"/>
          </a:p>
          <a:p>
            <a:endParaRPr lang="en-US" baseline="0" dirty="0">
              <a:cs typeface="Calibri"/>
            </a:endParaRPr>
          </a:p>
          <a:p>
            <a:r>
              <a:rPr lang="en-US" b="1" dirty="0">
                <a:hlinkClick r:id="" action="ppaction://noaction"/>
              </a:rPr>
              <a:t>Link to pictures featuring the WVBS Evangelism Kits</a:t>
            </a:r>
            <a:r>
              <a:rPr lang="en-US" b="1" dirty="0"/>
              <a:t>      https://1drv.ms/u/s!AnLLCb3KRCI_gdBhd8wQj_iVUfjgPw?e=sTtbyR</a:t>
            </a:r>
            <a:endParaRPr lang="en-US" dirty="0"/>
          </a:p>
          <a:p>
            <a:endParaRPr lang="en-US" dirty="0">
              <a:cs typeface="Calibri"/>
            </a:endParaRPr>
          </a:p>
          <a:p>
            <a:r>
              <a:rPr lang="en-US" baseline="0" dirty="0"/>
              <a:t>The kits must be hand carried, they consist of the entire library of WVBS (all their online bible school videos, and all of their topical studies).</a:t>
            </a:r>
            <a:r>
              <a:rPr lang="en-US" dirty="0"/>
              <a:t>  </a:t>
            </a:r>
          </a:p>
          <a:p>
            <a:pPr marL="628650" lvl="1" indent="-171450">
              <a:buFont typeface="Arial" panose="020B0604020202020204" pitchFamily="34" charset="0"/>
              <a:buChar char="•"/>
            </a:pPr>
            <a:r>
              <a:rPr lang="en-US" dirty="0"/>
              <a:t>	</a:t>
            </a:r>
            <a:r>
              <a:rPr lang="en-US" baseline="0" dirty="0"/>
              <a:t>Over 4 TB of biblical teaching material</a:t>
            </a:r>
            <a:r>
              <a:rPr lang="en-US" dirty="0"/>
              <a:t> </a:t>
            </a:r>
            <a:endParaRPr lang="en-US" baseline="0" dirty="0">
              <a:cs typeface="Calibri"/>
            </a:endParaRPr>
          </a:p>
          <a:p>
            <a:pPr marL="628650" lvl="1" indent="-171450">
              <a:buFont typeface="Arial" panose="020B0604020202020204" pitchFamily="34" charset="0"/>
              <a:buChar char="•"/>
            </a:pPr>
            <a:r>
              <a:rPr lang="en-US" baseline="0" dirty="0"/>
              <a:t>the kits include 3 hard drives and a battery-operated projector that has a power capacity of 3.5 hrs.</a:t>
            </a:r>
            <a:endParaRPr lang="en-US" baseline="0" dirty="0">
              <a:cs typeface="Calibri"/>
            </a:endParaRPr>
          </a:p>
          <a:p>
            <a:pPr marL="628650" lvl="1" indent="-171450">
              <a:buFont typeface="Arial" panose="020B0604020202020204" pitchFamily="34" charset="0"/>
              <a:buChar char="•"/>
            </a:pPr>
            <a:r>
              <a:rPr lang="en-US" baseline="0" dirty="0"/>
              <a:t>In November 2021, I received 4 more kits (5 total) which included the course notes from all the bible school videos</a:t>
            </a:r>
            <a:endParaRPr lang="en-US" baseline="0" dirty="0">
              <a:cs typeface="Calibri"/>
            </a:endParaRPr>
          </a:p>
          <a:p>
            <a:pPr marL="628650" lvl="1" indent="-171450">
              <a:buFont typeface="Arial" panose="020B0604020202020204" pitchFamily="34" charset="0"/>
              <a:buChar char="•"/>
            </a:pPr>
            <a:r>
              <a:rPr lang="en-US" baseline="0" dirty="0"/>
              <a:t>WVBS encourages maximum distribution and has no restrictions on copying and sharing</a:t>
            </a:r>
            <a:endParaRPr lang="en-US" baseline="0" dirty="0">
              <a:cs typeface="Calibri"/>
            </a:endParaRPr>
          </a:p>
          <a:p>
            <a:pPr marL="628650" lvl="1" indent="-171450">
              <a:buFont typeface="Arial" panose="020B0604020202020204" pitchFamily="34" charset="0"/>
              <a:buChar char="•"/>
            </a:pPr>
            <a:r>
              <a:rPr lang="en-US" baseline="0" dirty="0"/>
              <a:t>Unable to go in May 2022 to the graduation commencement exercise, I copied all the material from the 3 drives onto a single 4 TB HD and sent 10 of these to select students. (mainly the international students)</a:t>
            </a:r>
            <a:endParaRPr lang="en-US" baseline="0" dirty="0">
              <a:cs typeface="Calibri"/>
            </a:endParaRPr>
          </a:p>
          <a:p>
            <a:pPr marL="628650" lvl="1" indent="-171450">
              <a:buFont typeface="Arial" panose="020B0604020202020204" pitchFamily="34" charset="0"/>
              <a:buChar char="•"/>
            </a:pPr>
            <a:r>
              <a:rPr lang="en-US" baseline="0" dirty="0"/>
              <a:t>The idea was to get the drives into as many countries as possible.</a:t>
            </a:r>
            <a:endParaRPr lang="en-US" baseline="0" dirty="0">
              <a:cs typeface="Calibri"/>
            </a:endParaRPr>
          </a:p>
          <a:p>
            <a:pPr marL="628650" lvl="1" indent="-171450">
              <a:buFont typeface="Arial" panose="020B0604020202020204" pitchFamily="34" charset="0"/>
              <a:buChar char="•"/>
            </a:pPr>
            <a:r>
              <a:rPr lang="en-US" baseline="0" dirty="0"/>
              <a:t>The 10 drives went to graduates returning to Uganda, Zimbabwe, Niger, Sierra Leone, Cameroon, Guiana, and Chad.</a:t>
            </a:r>
            <a:endParaRPr lang="en-US" baseline="0" dirty="0">
              <a:cs typeface="Calibri"/>
            </a:endParaRPr>
          </a:p>
          <a:p>
            <a:pPr marL="628650" lvl="1" indent="-171450">
              <a:buFont typeface="Arial" panose="020B0604020202020204" pitchFamily="34" charset="0"/>
              <a:buChar char="•"/>
            </a:pPr>
            <a:r>
              <a:rPr lang="en-US" baseline="0" dirty="0"/>
              <a:t>A drive was given to the school library, and several churches in Nigeria, also another Bible School (Darrell Memorial)</a:t>
            </a:r>
            <a:r>
              <a:rPr lang="en-US" dirty="0"/>
              <a:t> </a:t>
            </a:r>
            <a:endParaRPr lang="en-US" baseline="0" dirty="0">
              <a:cs typeface="Calibri"/>
            </a:endParaRPr>
          </a:p>
          <a:p>
            <a:pPr marL="628650" lvl="1" indent="-171450">
              <a:buFont typeface="Arial" panose="020B0604020202020204" pitchFamily="34" charset="0"/>
              <a:buChar char="•"/>
            </a:pPr>
            <a:endParaRPr lang="en-US" baseline="0" dirty="0"/>
          </a:p>
          <a:p>
            <a:r>
              <a:rPr lang="en-US" baseline="0" dirty="0"/>
              <a:t>The Lord was with us and got us through customs!!</a:t>
            </a:r>
            <a:r>
              <a:rPr lang="en-US" dirty="0"/>
              <a:t> </a:t>
            </a:r>
            <a:r>
              <a:rPr lang="en-US" baseline="0" dirty="0"/>
              <a:t> We took all 5 kits with us when we left in August 2022.</a:t>
            </a:r>
            <a:r>
              <a:rPr lang="en-US" dirty="0"/>
              <a:t> </a:t>
            </a:r>
            <a:r>
              <a:rPr lang="en-US" baseline="0" dirty="0"/>
              <a:t> We were heavily screened and scrutinized, but when the agents were convinced, we were missionaries, and the identical kits were exactly as they looked (portable evangelism kits)…they let us through without difficulty.</a:t>
            </a:r>
            <a:r>
              <a:rPr lang="en-US" dirty="0"/>
              <a:t> </a:t>
            </a:r>
            <a:r>
              <a:rPr lang="en-US" baseline="0" dirty="0"/>
              <a:t> As</a:t>
            </a:r>
            <a:r>
              <a:rPr lang="en-US" dirty="0"/>
              <a:t> </a:t>
            </a:r>
            <a:r>
              <a:rPr lang="en-US" baseline="0" dirty="0"/>
              <a:t> long as the kits were not selling them there was no custom or import fees.</a:t>
            </a:r>
            <a:r>
              <a:rPr lang="en-US" dirty="0"/>
              <a:t> </a:t>
            </a:r>
            <a:endParaRPr lang="en-US" baseline="0" dirty="0">
              <a:cs typeface="Calibri"/>
            </a:endParaRP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These kits were donated (sponsored) by congregations or individuals via the Church of Christ Donation Fund at WVBS.</a:t>
            </a:r>
            <a:endParaRPr lang="en-US" baseline="0" dirty="0">
              <a:cs typeface="Calibri"/>
            </a:endParaRP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In the upper right corner, the 1</a:t>
            </a:r>
            <a:r>
              <a:rPr lang="en-US" baseline="30000" dirty="0"/>
              <a:t>st</a:t>
            </a:r>
            <a:r>
              <a:rPr lang="en-US" baseline="0" dirty="0"/>
              <a:t> of 5 kits is given to the President of SBS Jos, Dr. Tom </a:t>
            </a:r>
            <a:r>
              <a:rPr lang="en-US" baseline="0" dirty="0" err="1"/>
              <a:t>Ekpot</a:t>
            </a:r>
            <a:r>
              <a:rPr lang="en-US" baseline="0" dirty="0"/>
              <a:t> Udoh</a:t>
            </a:r>
            <a:endParaRPr lang="en-US" baseline="0" dirty="0">
              <a:cs typeface="Calibri"/>
            </a:endParaRPr>
          </a:p>
        </p:txBody>
      </p:sp>
      <p:sp>
        <p:nvSpPr>
          <p:cNvPr id="4" name="Slide Number Placeholder 3"/>
          <p:cNvSpPr>
            <a:spLocks noGrp="1"/>
          </p:cNvSpPr>
          <p:nvPr>
            <p:ph type="sldNum" sz="quarter" idx="5"/>
          </p:nvPr>
        </p:nvSpPr>
        <p:spPr/>
        <p:txBody>
          <a:bodyPr/>
          <a:lstStyle/>
          <a:p>
            <a:fld id="{510E8C3D-94B0-4188-81AE-622219F11A6C}" type="slidenum">
              <a:rPr lang="en-US" smtClean="0"/>
              <a:t>10</a:t>
            </a:fld>
            <a:endParaRPr lang="en-US"/>
          </a:p>
        </p:txBody>
      </p:sp>
    </p:spTree>
    <p:extLst>
      <p:ext uri="{BB962C8B-B14F-4D97-AF65-F5344CB8AC3E}">
        <p14:creationId xmlns:p14="http://schemas.microsoft.com/office/powerpoint/2010/main" val="3637112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kit</a:t>
            </a:r>
            <a:r>
              <a:rPr lang="en-US" baseline="0" dirty="0"/>
              <a:t> was given to the SBS school staff to use in their Extension Training Programs (Satellite Training including </a:t>
            </a:r>
            <a:r>
              <a:rPr lang="en-US" dirty="0"/>
              <a:t>2/3-week</a:t>
            </a:r>
            <a:r>
              <a:rPr lang="en-US" baseline="0" dirty="0"/>
              <a:t> visits outside of normal school terms) and with the churches they serve.</a:t>
            </a:r>
          </a:p>
          <a:p>
            <a:endParaRPr lang="en-US" baseline="0" dirty="0">
              <a:cs typeface="Calibri"/>
            </a:endParaRPr>
          </a:p>
          <a:p>
            <a:r>
              <a:rPr lang="en-US" b="1" dirty="0">
                <a:cs typeface="Calibri"/>
                <a:hlinkClick r:id="rId3"/>
              </a:rPr>
              <a:t>Link to pictures featuring the WVBS Evangelism Kits</a:t>
            </a:r>
            <a:r>
              <a:rPr lang="en-US" b="1" dirty="0">
                <a:cs typeface="Calibri"/>
                <a:hlinkClick r:id="" action="ppaction://noaction"/>
              </a:rPr>
              <a:t>: </a:t>
            </a:r>
            <a:r>
              <a:rPr lang="en-US" b="1" dirty="0">
                <a:cs typeface="Calibri"/>
              </a:rPr>
              <a:t> https://1drv.ms/u/s!AnLLCb3KRCI_gdBhd8wQj_iVUfjgPw?e=sTtbyR</a:t>
            </a:r>
          </a:p>
          <a:p>
            <a:endParaRPr lang="en-US" dirty="0"/>
          </a:p>
          <a:p>
            <a:r>
              <a:rPr lang="en-US" baseline="0" dirty="0"/>
              <a:t>One kit was given to the mobile Salvation Station which is a mobile Gospel Meeting and Evangelism Platform</a:t>
            </a:r>
            <a:endParaRPr lang="en-US" baseline="0" dirty="0">
              <a:cs typeface="Calibri" panose="020F0502020204030204"/>
            </a:endParaRPr>
          </a:p>
          <a:p>
            <a:endParaRPr lang="en-US" baseline="0" dirty="0">
              <a:cs typeface="Calibri" panose="020F0502020204030204"/>
            </a:endParaRPr>
          </a:p>
          <a:p>
            <a:r>
              <a:rPr lang="en-US" baseline="0" dirty="0"/>
              <a:t>One kit was given to graduating students who are active evangelists in Sierra Leone (Peter and Michael)</a:t>
            </a:r>
            <a:endParaRPr lang="en-US" baseline="0" dirty="0">
              <a:cs typeface="Calibri"/>
            </a:endParaRPr>
          </a:p>
          <a:p>
            <a:endParaRPr lang="en-US" baseline="0" dirty="0">
              <a:cs typeface="Calibri"/>
            </a:endParaRPr>
          </a:p>
          <a:p>
            <a:r>
              <a:rPr lang="en-US" baseline="0" dirty="0"/>
              <a:t>One kit was given to Wabomba George of Uganda who is doing tremendous work in his home region of Eastern Uganda.</a:t>
            </a:r>
            <a:endParaRPr lang="en-US" baseline="0" dirty="0">
              <a:cs typeface="Calibri"/>
            </a:endParaRPr>
          </a:p>
          <a:p>
            <a:r>
              <a:rPr lang="en-US" baseline="0" dirty="0"/>
              <a:t>Wabomba has baptized dozens of people in his first 5 months of ministry and has started a weekly radio broadcast.</a:t>
            </a:r>
            <a:r>
              <a:rPr lang="en-US" dirty="0"/>
              <a:t> </a:t>
            </a:r>
          </a:p>
          <a:p>
            <a:endParaRPr lang="en-US" dirty="0">
              <a:cs typeface="Calibri" panose="020F0502020204030204"/>
            </a:endParaRPr>
          </a:p>
          <a:p>
            <a:r>
              <a:rPr lang="en-US" baseline="0" dirty="0"/>
              <a:t>One kit was given to a Bible school in Cameroon.</a:t>
            </a:r>
            <a:r>
              <a:rPr lang="en-US" dirty="0"/>
              <a:t> </a:t>
            </a:r>
            <a:endParaRPr lang="en-US" baseline="0" dirty="0">
              <a:cs typeface="Calibri"/>
            </a:endParaRPr>
          </a:p>
          <a:p>
            <a:endParaRPr lang="en-US" baseline="0" dirty="0"/>
          </a:p>
          <a:p>
            <a:r>
              <a:rPr lang="en-US" b="1" i="1" dirty="0">
                <a:solidFill>
                  <a:srgbClr val="333333"/>
                </a:solidFill>
                <a:effectLst/>
                <a:latin typeface="Georgia"/>
              </a:rPr>
              <a:t>“For a day in thy courts is better than a thousand. I had rather be a doorkeeper in the house of my God, than to dwell in the tents of wickedness.”</a:t>
            </a:r>
            <a:r>
              <a:rPr lang="en-US" b="1" i="1" dirty="0">
                <a:solidFill>
                  <a:srgbClr val="333333"/>
                </a:solidFill>
                <a:latin typeface="Georgia"/>
              </a:rPr>
              <a:t> </a:t>
            </a:r>
            <a:r>
              <a:rPr lang="en-US" b="1" i="1" dirty="0">
                <a:solidFill>
                  <a:srgbClr val="333333"/>
                </a:solidFill>
                <a:effectLst/>
                <a:latin typeface="Georgia"/>
              </a:rPr>
              <a:t> (Psa.</a:t>
            </a:r>
            <a:r>
              <a:rPr lang="en-US" b="1" i="1" baseline="0" dirty="0">
                <a:solidFill>
                  <a:srgbClr val="333333"/>
                </a:solidFill>
                <a:effectLst/>
                <a:latin typeface="Georgia"/>
              </a:rPr>
              <a:t> 84:10)</a:t>
            </a:r>
            <a:endParaRPr lang="en-US" b="1" i="1" dirty="0">
              <a:solidFill>
                <a:srgbClr val="000000"/>
              </a:solidFill>
              <a:latin typeface="Calibri" panose="020F0502020204030204"/>
              <a:cs typeface="Calibri" panose="020F0502020204030204"/>
            </a:endParaRPr>
          </a:p>
          <a:p>
            <a:endParaRPr lang="en-US" b="1" i="1" dirty="0">
              <a:cs typeface="+mn-lt"/>
            </a:endParaRPr>
          </a:p>
          <a:p>
            <a:r>
              <a:rPr lang="en-US" dirty="0">
                <a:cs typeface="+mn-lt"/>
              </a:rPr>
              <a:t>We felt it a great privilege to be able to bring these great resources over to yokefellows in the Lord to enable them in the work. </a:t>
            </a:r>
            <a:br>
              <a:rPr lang="en-US" b="1" dirty="0">
                <a:cs typeface="+mn-lt"/>
              </a:rPr>
            </a:br>
            <a:endParaRPr lang="en-US" b="1" i="1" dirty="0">
              <a:cs typeface="Calibri"/>
            </a:endParaRPr>
          </a:p>
        </p:txBody>
      </p:sp>
      <p:sp>
        <p:nvSpPr>
          <p:cNvPr id="4" name="Slide Number Placeholder 3"/>
          <p:cNvSpPr>
            <a:spLocks noGrp="1"/>
          </p:cNvSpPr>
          <p:nvPr>
            <p:ph type="sldNum" sz="quarter" idx="5"/>
          </p:nvPr>
        </p:nvSpPr>
        <p:spPr/>
        <p:txBody>
          <a:bodyPr/>
          <a:lstStyle/>
          <a:p>
            <a:fld id="{510E8C3D-94B0-4188-81AE-622219F11A6C}" type="slidenum">
              <a:rPr lang="en-US" smtClean="0"/>
              <a:t>11</a:t>
            </a:fld>
            <a:endParaRPr lang="en-US"/>
          </a:p>
        </p:txBody>
      </p:sp>
    </p:spTree>
    <p:extLst>
      <p:ext uri="{BB962C8B-B14F-4D97-AF65-F5344CB8AC3E}">
        <p14:creationId xmlns:p14="http://schemas.microsoft.com/office/powerpoint/2010/main" val="1561206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combination</a:t>
            </a:r>
            <a:r>
              <a:rPr lang="en-US" baseline="0" dirty="0"/>
              <a:t> of inflation and worldwide food shortages has made a difficult situation even worse.</a:t>
            </a:r>
          </a:p>
          <a:p>
            <a:endParaRPr lang="en-US" baseline="0" dirty="0"/>
          </a:p>
          <a:p>
            <a:r>
              <a:rPr lang="en-US" baseline="0" dirty="0"/>
              <a:t>The students run out of money and support toward the end of the semester, but this time food scarcity was prevalent throughout.</a:t>
            </a:r>
            <a:r>
              <a:rPr lang="en-US" dirty="0"/>
              <a:t>  </a:t>
            </a:r>
            <a:endParaRPr lang="en-US" baseline="0" dirty="0">
              <a:cs typeface="Calibri"/>
            </a:endParaRPr>
          </a:p>
          <a:p>
            <a:endParaRPr lang="en-US" baseline="0" dirty="0"/>
          </a:p>
          <a:p>
            <a:r>
              <a:rPr lang="en-US" baseline="0" dirty="0"/>
              <a:t>$1500 was raised for food support.</a:t>
            </a:r>
            <a:r>
              <a:rPr lang="en-US" dirty="0"/>
              <a:t> </a:t>
            </a:r>
            <a:r>
              <a:rPr lang="en-US" baseline="0" dirty="0"/>
              <a:t> These funds are being distributed in allotments.</a:t>
            </a:r>
            <a:r>
              <a:rPr lang="en-US" dirty="0"/>
              <a:t> </a:t>
            </a:r>
            <a:r>
              <a:rPr lang="en-US" baseline="0" dirty="0"/>
              <a:t> So far, $900 has been distributed…in just the first semester…</a:t>
            </a:r>
            <a:r>
              <a:rPr lang="en-US" b="1" u="sng" baseline="0" dirty="0"/>
              <a:t>more funds will be needed</a:t>
            </a:r>
            <a:r>
              <a:rPr lang="en-US" b="1" u="sng" dirty="0"/>
              <a:t>!!.</a:t>
            </a:r>
            <a:endParaRPr lang="en-US" b="1" u="sng" dirty="0">
              <a:cs typeface="Calibri"/>
            </a:endParaRPr>
          </a:p>
          <a:p>
            <a:endParaRPr lang="en-US" b="1" u="sng" dirty="0">
              <a:cs typeface="Calibri"/>
            </a:endParaRPr>
          </a:p>
          <a:p>
            <a:r>
              <a:rPr lang="en-US" b="1" i="1" dirty="0"/>
              <a:t>And God is able to make all grace abound toward you; that ye, always having all sufficiency in all things, may abound to every good work (2 Cor. 9:8)</a:t>
            </a:r>
            <a:endParaRPr lang="en-US" i="1" dirty="0">
              <a:cs typeface="Calibri"/>
            </a:endParaRPr>
          </a:p>
        </p:txBody>
      </p:sp>
      <p:sp>
        <p:nvSpPr>
          <p:cNvPr id="4" name="Slide Number Placeholder 3"/>
          <p:cNvSpPr>
            <a:spLocks noGrp="1"/>
          </p:cNvSpPr>
          <p:nvPr>
            <p:ph type="sldNum" sz="quarter" idx="5"/>
          </p:nvPr>
        </p:nvSpPr>
        <p:spPr/>
        <p:txBody>
          <a:bodyPr/>
          <a:lstStyle/>
          <a:p>
            <a:fld id="{510E8C3D-94B0-4188-81AE-622219F11A6C}" type="slidenum">
              <a:rPr lang="en-US" smtClean="0"/>
              <a:t>12</a:t>
            </a:fld>
            <a:endParaRPr lang="en-US"/>
          </a:p>
        </p:txBody>
      </p:sp>
    </p:spTree>
    <p:extLst>
      <p:ext uri="{BB962C8B-B14F-4D97-AF65-F5344CB8AC3E}">
        <p14:creationId xmlns:p14="http://schemas.microsoft.com/office/powerpoint/2010/main" val="2470932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combination</a:t>
            </a:r>
            <a:r>
              <a:rPr lang="en-US" baseline="0"/>
              <a:t> of inflation and worldwide food shortages has made a difficult situation even worse.</a:t>
            </a:r>
          </a:p>
          <a:p>
            <a:endParaRPr lang="en-US" baseline="0"/>
          </a:p>
          <a:p>
            <a:r>
              <a:rPr lang="en-US" baseline="0"/>
              <a:t>The students run out of money and support toward the end of the semester, but this time food scarcity was prevalent throughout.  </a:t>
            </a:r>
          </a:p>
          <a:p>
            <a:endParaRPr lang="en-US" baseline="0"/>
          </a:p>
          <a:p>
            <a:r>
              <a:rPr lang="en-US" baseline="0"/>
              <a:t>$1500 was raised for food support.  These funds are being distributed in allotments.  So far, $900 has been distributed…in just the first semester…</a:t>
            </a:r>
            <a:r>
              <a:rPr lang="en-US" b="1" u="sng" baseline="0"/>
              <a:t>more funds will be needed!!</a:t>
            </a:r>
            <a:endParaRPr lang="en-US" b="1" u="sng"/>
          </a:p>
          <a:p>
            <a:endParaRPr lang="en-US"/>
          </a:p>
        </p:txBody>
      </p:sp>
      <p:sp>
        <p:nvSpPr>
          <p:cNvPr id="4" name="Slide Number Placeholder 3"/>
          <p:cNvSpPr>
            <a:spLocks noGrp="1"/>
          </p:cNvSpPr>
          <p:nvPr>
            <p:ph type="sldNum" sz="quarter" idx="5"/>
          </p:nvPr>
        </p:nvSpPr>
        <p:spPr/>
        <p:txBody>
          <a:bodyPr/>
          <a:lstStyle/>
          <a:p>
            <a:fld id="{510E8C3D-94B0-4188-81AE-622219F11A6C}" type="slidenum">
              <a:rPr lang="en-US" smtClean="0"/>
              <a:t>13</a:t>
            </a:fld>
            <a:endParaRPr lang="en-US"/>
          </a:p>
        </p:txBody>
      </p:sp>
    </p:spTree>
    <p:extLst>
      <p:ext uri="{BB962C8B-B14F-4D97-AF65-F5344CB8AC3E}">
        <p14:creationId xmlns:p14="http://schemas.microsoft.com/office/powerpoint/2010/main" val="1725771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roof of the library was in dire need of replacement. </a:t>
            </a:r>
            <a:r>
              <a:rPr lang="en-US" baseline="0" dirty="0"/>
              <a:t> It was the original roof.</a:t>
            </a:r>
          </a:p>
          <a:p>
            <a:endParaRPr lang="en-US" baseline="0"/>
          </a:p>
          <a:p>
            <a:r>
              <a:rPr lang="en-US" baseline="0" dirty="0"/>
              <a:t>The fund drive could not keep up with the rising price of the materials so early in the year the decision was made to purchase the materials and then replace the roof during the dry season.</a:t>
            </a:r>
            <a:r>
              <a:rPr lang="en-US" dirty="0"/>
              <a:t> </a:t>
            </a:r>
            <a:r>
              <a:rPr lang="en-US" baseline="0" dirty="0"/>
              <a:t> Roof replacement will complete in December 2022.</a:t>
            </a:r>
            <a:r>
              <a:rPr lang="en-US" dirty="0"/>
              <a:t>  </a:t>
            </a:r>
            <a:r>
              <a:rPr lang="en-US" baseline="0" dirty="0"/>
              <a:t> The roof cost was ~ $15,000.</a:t>
            </a:r>
            <a:r>
              <a:rPr lang="en-US" dirty="0"/>
              <a:t> </a:t>
            </a:r>
          </a:p>
          <a:p>
            <a:endParaRPr lang="en-US" b="1" dirty="0">
              <a:cs typeface="Calibri"/>
              <a:hlinkClick r:id="" action="ppaction://noaction"/>
            </a:endParaRPr>
          </a:p>
          <a:p>
            <a:r>
              <a:rPr lang="en-US" b="1" dirty="0">
                <a:cs typeface="Calibri"/>
                <a:hlinkClick r:id="rId3"/>
              </a:rPr>
              <a:t>Link to Library </a:t>
            </a:r>
            <a:r>
              <a:rPr lang="en-US" b="1" u="sng" dirty="0">
                <a:cs typeface="Calibri"/>
                <a:hlinkClick r:id="rId3"/>
              </a:rPr>
              <a:t>Roof</a:t>
            </a:r>
            <a:r>
              <a:rPr lang="en-US" b="1" dirty="0">
                <a:cs typeface="Calibri"/>
                <a:hlinkClick r:id="rId3"/>
              </a:rPr>
              <a:t> Repairs:    https://1drv.ms/u/s!AnLLCb3KRCI_gc924FZsQSn57OTgEA?e=LF1bbZ</a:t>
            </a:r>
            <a:endParaRPr lang="en-US" dirty="0">
              <a:cs typeface="Calibri"/>
              <a:hlinkClick r:id="" action="ppaction://noaction"/>
            </a:endParaRPr>
          </a:p>
          <a:p>
            <a:pPr algn="ctr"/>
            <a:endParaRPr lang="en-US" b="1" dirty="0">
              <a:cs typeface="Calibri"/>
            </a:endParaRPr>
          </a:p>
          <a:p>
            <a:r>
              <a:rPr lang="en-US" b="1" dirty="0">
                <a:cs typeface="Calibri"/>
              </a:rPr>
              <a:t>The brethren at the Antioch Church of Christ, Halls, TN provided critical funding toward the replacement of the roof! :) </a:t>
            </a:r>
          </a:p>
        </p:txBody>
      </p:sp>
      <p:sp>
        <p:nvSpPr>
          <p:cNvPr id="4" name="Slide Number Placeholder 3"/>
          <p:cNvSpPr>
            <a:spLocks noGrp="1"/>
          </p:cNvSpPr>
          <p:nvPr>
            <p:ph type="sldNum" sz="quarter" idx="5"/>
          </p:nvPr>
        </p:nvSpPr>
        <p:spPr/>
        <p:txBody>
          <a:bodyPr/>
          <a:lstStyle/>
          <a:p>
            <a:fld id="{510E8C3D-94B0-4188-81AE-622219F11A6C}" type="slidenum">
              <a:rPr lang="en-US" smtClean="0"/>
              <a:t>14</a:t>
            </a:fld>
            <a:endParaRPr lang="en-US"/>
          </a:p>
        </p:txBody>
      </p:sp>
    </p:spTree>
    <p:extLst>
      <p:ext uri="{BB962C8B-B14F-4D97-AF65-F5344CB8AC3E}">
        <p14:creationId xmlns:p14="http://schemas.microsoft.com/office/powerpoint/2010/main" val="2588820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to Uganda: All work and no play makes Chuck and Marci very dull servants!</a:t>
            </a:r>
          </a:p>
          <a:p>
            <a:endParaRPr lang="en-US" dirty="0"/>
          </a:p>
          <a:p>
            <a:r>
              <a:rPr lang="en-US" dirty="0"/>
              <a:t>Our host was brother Wabomba George, a graduate of</a:t>
            </a:r>
            <a:r>
              <a:rPr lang="en-US" baseline="0" dirty="0"/>
              <a:t> SBS</a:t>
            </a:r>
            <a:r>
              <a:rPr lang="en-US" dirty="0"/>
              <a:t> Jos (2022).</a:t>
            </a:r>
            <a:endParaRPr lang="en-US" baseline="0" dirty="0">
              <a:cs typeface="Calibri"/>
            </a:endParaRPr>
          </a:p>
          <a:p>
            <a:endParaRPr lang="en-US" baseline="0" dirty="0"/>
          </a:p>
          <a:p>
            <a:r>
              <a:rPr lang="en-US" baseline="0" dirty="0"/>
              <a:t>He invited us (pleaded with us) to come to Eastern Uganda because he was disturbed that the church was not growing.</a:t>
            </a:r>
            <a:r>
              <a:rPr lang="en-US" dirty="0"/>
              <a:t> </a:t>
            </a:r>
            <a:r>
              <a:rPr lang="en-US" baseline="0" dirty="0"/>
              <a:t> He had already established a radio ministry and was doing house to house evangelism.</a:t>
            </a:r>
            <a:r>
              <a:rPr lang="en-US" dirty="0"/>
              <a:t> </a:t>
            </a:r>
            <a:r>
              <a:rPr lang="en-US" baseline="0" dirty="0"/>
              <a:t> In the 5 months since he has graduated, he has baptized dozens of people.</a:t>
            </a:r>
            <a:r>
              <a:rPr lang="en-US" dirty="0"/>
              <a:t> </a:t>
            </a:r>
            <a:endParaRPr lang="en-US" baseline="0" dirty="0">
              <a:cs typeface="Calibri"/>
            </a:endParaRPr>
          </a:p>
          <a:p>
            <a:endParaRPr lang="en-US" baseline="0" dirty="0"/>
          </a:p>
          <a:p>
            <a:r>
              <a:rPr lang="en-US" baseline="0" dirty="0"/>
              <a:t>We landed in southern Uganda at Entebbe Airport just outside of the capital city of Kampala.</a:t>
            </a:r>
            <a:r>
              <a:rPr lang="en-US" dirty="0"/>
              <a:t> </a:t>
            </a:r>
            <a:r>
              <a:rPr lang="en-US" baseline="0" dirty="0"/>
              <a:t> The situation was a bit tense because of the Ebola Virus outbreak which had been constrained to Western Uganda but there had been an isolated case in Kampala.</a:t>
            </a:r>
            <a:r>
              <a:rPr lang="en-US" dirty="0"/>
              <a:t> </a:t>
            </a:r>
            <a:r>
              <a:rPr lang="en-US" baseline="0" dirty="0"/>
              <a:t> We took necessary precaution (as advised by State Dept).</a:t>
            </a:r>
            <a:r>
              <a:rPr lang="en-US" dirty="0"/>
              <a:t> </a:t>
            </a:r>
            <a:r>
              <a:rPr lang="en-US" baseline="0" dirty="0"/>
              <a:t> Since our work was in Eastern Uganda, almost on the Kenya border, and there were no reported cases there, we decided it was reasonable enough to go.</a:t>
            </a:r>
            <a:r>
              <a:rPr lang="en-US" dirty="0"/>
              <a:t> </a:t>
            </a:r>
            <a:r>
              <a:rPr lang="en-US" baseline="0" dirty="0"/>
              <a:t> Once there, we found that inside Uganda, there was very little restriction or concerns in regions that had not had confirmed cases.</a:t>
            </a:r>
            <a:r>
              <a:rPr lang="en-US" dirty="0"/>
              <a:t> </a:t>
            </a:r>
            <a:endParaRPr lang="en-US" baseline="0" dirty="0">
              <a:cs typeface="Calibri"/>
            </a:endParaRPr>
          </a:p>
          <a:p>
            <a:endParaRPr lang="en-US" baseline="0" dirty="0"/>
          </a:p>
          <a:p>
            <a:r>
              <a:rPr lang="en-US" baseline="0" dirty="0"/>
              <a:t>A bit of recreational tourism and site seeing on the way out.</a:t>
            </a:r>
            <a:r>
              <a:rPr lang="en-US" dirty="0"/>
              <a:t> </a:t>
            </a:r>
            <a:r>
              <a:rPr lang="en-US" baseline="0" dirty="0"/>
              <a:t> We stopped at the mouth of the Nile river which flows northward from Lake Victoria on a 4258 mile trek to the Mediterranean Sea at the Egyptian Delta of Cairo and Alexandria.</a:t>
            </a:r>
            <a:r>
              <a:rPr lang="en-US" dirty="0"/>
              <a:t>  </a:t>
            </a:r>
            <a:endParaRPr lang="en-US" baseline="0" dirty="0">
              <a:cs typeface="Calibri"/>
            </a:endParaRPr>
          </a:p>
          <a:p>
            <a:endParaRPr lang="en-US" baseline="0" dirty="0"/>
          </a:p>
          <a:p>
            <a:r>
              <a:rPr lang="en-US" baseline="0" dirty="0"/>
              <a:t>Once we arrived in Eastern Uganda, a beautiful region on the slopes of Mt. Elgon, we started our evangelism work.</a:t>
            </a:r>
            <a:r>
              <a:rPr lang="en-US" dirty="0"/>
              <a:t> </a:t>
            </a:r>
            <a:r>
              <a:rPr lang="en-US" baseline="0" dirty="0"/>
              <a:t> We started with house-to-house evangelism and found people very willing and receptive to hear and discuss the word of God.</a:t>
            </a:r>
            <a:r>
              <a:rPr lang="en-US" dirty="0"/>
              <a:t> </a:t>
            </a:r>
            <a:r>
              <a:rPr lang="en-US" baseline="0" dirty="0"/>
              <a:t> Many contacts and bible studies were set up for follow up work by the local brethren we were working with.</a:t>
            </a:r>
            <a:endParaRPr lang="en-US" baseline="0" dirty="0">
              <a:cs typeface="Calibri"/>
            </a:endParaRPr>
          </a:p>
          <a:p>
            <a:endParaRPr lang="en-US" baseline="0" dirty="0"/>
          </a:p>
          <a:p>
            <a:r>
              <a:rPr lang="en-US" baseline="0" dirty="0"/>
              <a:t>The height of the campaign was a two-day evangelism campaign at a local church in </a:t>
            </a:r>
            <a:r>
              <a:rPr lang="en-US" b="1" baseline="0" dirty="0" err="1">
                <a:highlight>
                  <a:srgbClr val="FFFF00"/>
                </a:highlight>
              </a:rPr>
              <a:t>Namisdwa</a:t>
            </a:r>
            <a:r>
              <a:rPr lang="en-US" baseline="0" dirty="0"/>
              <a:t>.</a:t>
            </a:r>
            <a:r>
              <a:rPr lang="en-US" dirty="0"/>
              <a:t> </a:t>
            </a:r>
            <a:r>
              <a:rPr lang="en-US" baseline="0" dirty="0"/>
              <a:t> Wabomba had converted the preacher there from denominationalism. As a result, they desired a church wide meeting.</a:t>
            </a:r>
            <a:r>
              <a:rPr lang="en-US" dirty="0"/>
              <a:t> </a:t>
            </a:r>
            <a:r>
              <a:rPr lang="en-US" baseline="0" dirty="0"/>
              <a:t> 6 people obeyed the Gospel call and it is expected that more will follow.</a:t>
            </a:r>
            <a:r>
              <a:rPr lang="en-US" dirty="0"/>
              <a:t> </a:t>
            </a:r>
            <a:r>
              <a:rPr lang="en-US" baseline="0" dirty="0"/>
              <a:t> Wabomba continues to work with them.</a:t>
            </a:r>
            <a:r>
              <a:rPr lang="en-US" dirty="0"/>
              <a:t> </a:t>
            </a:r>
            <a:r>
              <a:rPr lang="en-US" baseline="0" dirty="0"/>
              <a:t> At the end of the meeting the men presented us with a letter pleading with us to come back next and bring more people with us.</a:t>
            </a:r>
            <a:r>
              <a:rPr lang="en-US" dirty="0"/>
              <a: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10E8C3D-94B0-4188-81AE-622219F11A6C}" type="slidenum">
              <a:rPr lang="en-US" smtClean="0"/>
              <a:t>15</a:t>
            </a:fld>
            <a:endParaRPr lang="en-US"/>
          </a:p>
        </p:txBody>
      </p:sp>
    </p:spTree>
    <p:extLst>
      <p:ext uri="{BB962C8B-B14F-4D97-AF65-F5344CB8AC3E}">
        <p14:creationId xmlns:p14="http://schemas.microsoft.com/office/powerpoint/2010/main" val="1434524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Sunday</a:t>
            </a:r>
            <a:r>
              <a:rPr lang="en-US" baseline="0" dirty="0"/>
              <a:t>, before worship services, we were up early to do the weekly radio broadcast.</a:t>
            </a:r>
          </a:p>
          <a:p>
            <a:endParaRPr lang="en-US" baseline="0"/>
          </a:p>
          <a:p>
            <a:r>
              <a:rPr lang="en-US" baseline="0" dirty="0"/>
              <a:t>Wabomba has received great response and inquiry to his broadcasts.</a:t>
            </a:r>
            <a:r>
              <a:rPr lang="en-US" dirty="0"/>
              <a:t> </a:t>
            </a:r>
          </a:p>
          <a:p>
            <a:endParaRPr lang="en-US">
              <a:cs typeface="Calibri" panose="020F0502020204030204"/>
            </a:endParaRPr>
          </a:p>
          <a:p>
            <a:r>
              <a:rPr lang="en-US" baseline="0" dirty="0"/>
              <a:t>A little down time when we could </a:t>
            </a:r>
            <a:r>
              <a:rPr lang="en-US" dirty="0"/>
              <a:t>grab </a:t>
            </a:r>
            <a:r>
              <a:rPr lang="en-US" baseline="0" dirty="0"/>
              <a:t>it on the long rides between points.</a:t>
            </a:r>
            <a:r>
              <a:rPr lang="en-US" dirty="0"/>
              <a:t> </a:t>
            </a:r>
            <a:endParaRPr lang="en-US" baseline="0" dirty="0">
              <a:cs typeface="Calibri"/>
            </a:endParaRPr>
          </a:p>
          <a:p>
            <a:endParaRPr lang="en-US" baseline="0"/>
          </a:p>
          <a:p>
            <a:r>
              <a:rPr lang="en-US" baseline="0" dirty="0"/>
              <a:t>Malaria is a recurring infection and most people in Africa have it.</a:t>
            </a:r>
            <a:r>
              <a:rPr lang="en-US" dirty="0"/>
              <a:t> </a:t>
            </a:r>
            <a:r>
              <a:rPr lang="en-US" baseline="0" dirty="0"/>
              <a:t> It can be very disabling with fatigue, sickness, soreness, and fever.</a:t>
            </a:r>
            <a:r>
              <a:rPr lang="en-US" dirty="0"/>
              <a:t> </a:t>
            </a:r>
            <a:r>
              <a:rPr lang="en-US" baseline="0" dirty="0"/>
              <a:t> I guess we wore George down because he became ill at the end of our campaign.</a:t>
            </a:r>
            <a:r>
              <a:rPr lang="en-US" dirty="0"/>
              <a:t> </a:t>
            </a:r>
            <a:endParaRPr lang="en-US" baseline="0" dirty="0">
              <a:cs typeface="Calibri"/>
            </a:endParaRPr>
          </a:p>
          <a:p>
            <a:endParaRPr lang="en-US" baseline="0"/>
          </a:p>
          <a:p>
            <a:r>
              <a:rPr lang="en-US" baseline="0" dirty="0"/>
              <a:t>It didn’t keep him from doing his radio broadcast though, He discharged himself from the hospital temporarily and went to do his broadcast (IV and all!!).</a:t>
            </a:r>
            <a:r>
              <a:rPr lang="en-US" dirty="0"/>
              <a:t>  </a:t>
            </a:r>
            <a:endParaRPr lang="en-US" baseline="0" dirty="0">
              <a:cs typeface="Calibri"/>
            </a:endParaRPr>
          </a:p>
          <a:p>
            <a:endParaRPr lang="en-US" baseline="0"/>
          </a:p>
          <a:p>
            <a:r>
              <a:rPr lang="en-US" baseline="0" dirty="0"/>
              <a:t>You can’t keep a good man down!!</a:t>
            </a:r>
            <a:r>
              <a:rPr lang="en-US" dirty="0"/>
              <a:t> </a:t>
            </a:r>
            <a:r>
              <a:rPr lang="en-US" baseline="0" dirty="0"/>
              <a:t> Though on his return to Eastern Uganda he had another recurrence as he hadn’t allowed himself to recover and went into the hospital ward again.</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10E8C3D-94B0-4188-81AE-622219F11A6C}" type="slidenum">
              <a:rPr lang="en-US" smtClean="0"/>
              <a:t>16</a:t>
            </a:fld>
            <a:endParaRPr lang="en-US"/>
          </a:p>
        </p:txBody>
      </p:sp>
    </p:spTree>
    <p:extLst>
      <p:ext uri="{BB962C8B-B14F-4D97-AF65-F5344CB8AC3E}">
        <p14:creationId xmlns:p14="http://schemas.microsoft.com/office/powerpoint/2010/main" val="3640423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Uganda</a:t>
            </a:r>
            <a:r>
              <a:rPr lang="en-US" baseline="0"/>
              <a:t> is called the </a:t>
            </a:r>
            <a:r>
              <a:rPr lang="en-US" b="1" i="1" baseline="0"/>
              <a:t>“Pearl of Africa” </a:t>
            </a:r>
            <a:r>
              <a:rPr lang="en-US" baseline="0"/>
              <a:t>and this park certainly justifies that claim. </a:t>
            </a:r>
          </a:p>
          <a:p>
            <a:endParaRPr lang="en-US" baseline="0"/>
          </a:p>
          <a:p>
            <a:r>
              <a:rPr lang="en-US" baseline="0"/>
              <a:t>We went on a dawn safari ride it was spectacular.  </a:t>
            </a:r>
          </a:p>
          <a:p>
            <a:endParaRPr lang="en-US" baseline="0"/>
          </a:p>
          <a:p>
            <a:r>
              <a:rPr lang="en-US" baseline="0"/>
              <a:t>Lions, Elephants, Giraffes, Water Buffalo, Hippos, Crocodiles, all kind of game. </a:t>
            </a:r>
            <a:endParaRPr lang="en-US"/>
          </a:p>
        </p:txBody>
      </p:sp>
      <p:sp>
        <p:nvSpPr>
          <p:cNvPr id="4" name="Slide Number Placeholder 3"/>
          <p:cNvSpPr>
            <a:spLocks noGrp="1"/>
          </p:cNvSpPr>
          <p:nvPr>
            <p:ph type="sldNum" sz="quarter" idx="5"/>
          </p:nvPr>
        </p:nvSpPr>
        <p:spPr/>
        <p:txBody>
          <a:bodyPr/>
          <a:lstStyle/>
          <a:p>
            <a:fld id="{510E8C3D-94B0-4188-81AE-622219F11A6C}" type="slidenum">
              <a:rPr lang="en-US" smtClean="0"/>
              <a:t>17</a:t>
            </a:fld>
            <a:endParaRPr lang="en-US"/>
          </a:p>
        </p:txBody>
      </p:sp>
    </p:spTree>
    <p:extLst>
      <p:ext uri="{BB962C8B-B14F-4D97-AF65-F5344CB8AC3E}">
        <p14:creationId xmlns:p14="http://schemas.microsoft.com/office/powerpoint/2010/main" val="2853360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morning of December</a:t>
            </a:r>
            <a:r>
              <a:rPr lang="en-US" baseline="0"/>
              <a:t> 1 we flew from Entebbe to Brussels at midnight. We connected to Newark.  We had to change our flight to Boston because the CDC only allowed entry into the US from Uganda at 5 specific airports due to the Ebola outbreak.  </a:t>
            </a:r>
          </a:p>
          <a:p>
            <a:endParaRPr lang="en-US" baseline="0"/>
          </a:p>
          <a:p>
            <a:r>
              <a:rPr lang="en-US" baseline="0"/>
              <a:t>From Newark…(no Ebola!!) we flew to Boston. At Boston we had quite a jolt as it was very windy and cold and we didn’t even have coats. </a:t>
            </a:r>
          </a:p>
          <a:p>
            <a:endParaRPr lang="en-US" baseline="0"/>
          </a:p>
          <a:p>
            <a:r>
              <a:rPr lang="en-US" baseline="0"/>
              <a:t>At Boston we caught the shuttle to Concord, a 2 </a:t>
            </a:r>
            <a:r>
              <a:rPr lang="en-US" baseline="0" err="1"/>
              <a:t>hr</a:t>
            </a:r>
            <a:r>
              <a:rPr lang="en-US" baseline="0"/>
              <a:t> bus ride.  By the time we got to Concord that night (+ 8 </a:t>
            </a:r>
            <a:r>
              <a:rPr lang="en-US" baseline="0" err="1"/>
              <a:t>hrs</a:t>
            </a:r>
            <a:r>
              <a:rPr lang="en-US" baseline="0"/>
              <a:t> time difference), it was freezing.  Then the wait for a taxi that could lug all our stuff back to the parsonage at the Concord church of Christ. </a:t>
            </a:r>
          </a:p>
          <a:p>
            <a:endParaRPr lang="en-US" baseline="0"/>
          </a:p>
          <a:p>
            <a:r>
              <a:rPr lang="en-US" baseline="0"/>
              <a:t>We left with 5 full check in bags and two carry </a:t>
            </a:r>
            <a:r>
              <a:rPr lang="en-US" baseline="0" err="1"/>
              <a:t>ons</a:t>
            </a:r>
            <a:r>
              <a:rPr lang="en-US" baseline="0"/>
              <a:t>.  We came back fairly empty, as planned.  We had the 5 evangelism kits, books, bibles, bible study and evangelism material we dolled out as we went along.  We would have had very little to bring back, but we had to bring some gear to Uganda from Nigeria that will have to go back to Nigeria next time around. </a:t>
            </a:r>
            <a:endParaRPr lang="en-US"/>
          </a:p>
        </p:txBody>
      </p:sp>
      <p:sp>
        <p:nvSpPr>
          <p:cNvPr id="4" name="Slide Number Placeholder 3"/>
          <p:cNvSpPr>
            <a:spLocks noGrp="1"/>
          </p:cNvSpPr>
          <p:nvPr>
            <p:ph type="sldNum" sz="quarter" idx="5"/>
          </p:nvPr>
        </p:nvSpPr>
        <p:spPr/>
        <p:txBody>
          <a:bodyPr/>
          <a:lstStyle/>
          <a:p>
            <a:fld id="{510E8C3D-94B0-4188-81AE-622219F11A6C}" type="slidenum">
              <a:rPr lang="en-US" smtClean="0"/>
              <a:t>18</a:t>
            </a:fld>
            <a:endParaRPr lang="en-US"/>
          </a:p>
        </p:txBody>
      </p:sp>
    </p:spTree>
    <p:extLst>
      <p:ext uri="{BB962C8B-B14F-4D97-AF65-F5344CB8AC3E}">
        <p14:creationId xmlns:p14="http://schemas.microsoft.com/office/powerpoint/2010/main" val="3381519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hlinkClick r:id="rId3"/>
              </a:rPr>
              <a:t>Link to an Introduction to Waboma George: Eastern Uganda  </a:t>
            </a:r>
            <a:r>
              <a:rPr lang="en-US" u="sng" dirty="0">
                <a:cs typeface="Calibri" panose="020F0502020204030204"/>
              </a:rPr>
              <a:t>  </a:t>
            </a:r>
            <a:r>
              <a:rPr lang="en-US" b="1" u="none" dirty="0">
                <a:cs typeface="Calibri" panose="020F0502020204030204"/>
              </a:rPr>
              <a:t>https://1drv.ms/u/s!AnLLCb3KRCI_gdBhd8wQj_iVUfjgPw?e=sTtbyR</a:t>
            </a:r>
          </a:p>
          <a:p>
            <a:endParaRPr lang="en-US" dirty="0">
              <a:cs typeface="Calibri" panose="020F0502020204030204"/>
            </a:endParaRPr>
          </a:p>
          <a:p>
            <a:r>
              <a:rPr lang="en-US" dirty="0">
                <a:cs typeface="Calibri" panose="020F0502020204030204"/>
                <a:hlinkClick r:id="rId4"/>
              </a:rPr>
              <a:t>Link to Mount Elgon Youth Conference</a:t>
            </a:r>
            <a:r>
              <a:rPr lang="en-US" u="sng" dirty="0">
                <a:cs typeface="Calibri" panose="020F0502020204030204"/>
              </a:rPr>
              <a:t>: </a:t>
            </a:r>
            <a:r>
              <a:rPr lang="en-US" b="1" i="0" dirty="0">
                <a:solidFill>
                  <a:srgbClr val="444444"/>
                </a:solidFill>
                <a:effectLst/>
                <a:latin typeface="Calibri" panose="020F0502020204030204" pitchFamily="34" charset="0"/>
              </a:rPr>
              <a:t>file:///C:\Users\crcor\OneDrive\Documents\Email%20attachments\Mount%20Elgon%20Youth%20Conference.pdf</a:t>
            </a:r>
            <a:endParaRPr lang="en-US" b="1" dirty="0">
              <a:cs typeface="Calibri" panose="020F0502020204030204"/>
            </a:endParaRPr>
          </a:p>
          <a:p>
            <a:endParaRPr lang="en-US" dirty="0">
              <a:cs typeface="Calibri" panose="020F0502020204030204"/>
            </a:endParaRPr>
          </a:p>
          <a:p>
            <a:r>
              <a:rPr lang="en-US" dirty="0"/>
              <a:t>Wabomba</a:t>
            </a:r>
            <a:r>
              <a:rPr lang="en-US" baseline="0" dirty="0"/>
              <a:t> George makes me want to be a better man and a better servant.</a:t>
            </a:r>
            <a:r>
              <a:rPr lang="en-US" dirty="0"/>
              <a:t> </a:t>
            </a:r>
            <a:endParaRPr lang="en-US" baseline="0" dirty="0">
              <a:cs typeface="Calibri"/>
            </a:endParaRPr>
          </a:p>
          <a:p>
            <a:endParaRPr lang="en-US" baseline="0" dirty="0"/>
          </a:p>
          <a:p>
            <a:r>
              <a:rPr lang="en-US" baseline="0" dirty="0"/>
              <a:t>When I grow up, I want to be like him.</a:t>
            </a:r>
            <a:r>
              <a:rPr lang="en-US" dirty="0"/>
              <a:t>  </a:t>
            </a:r>
            <a:endParaRPr lang="en-US" baseline="0" dirty="0">
              <a:cs typeface="Calibri"/>
            </a:endParaRPr>
          </a:p>
          <a:p>
            <a:endParaRPr lang="en-US" baseline="0" dirty="0"/>
          </a:p>
          <a:p>
            <a:r>
              <a:rPr lang="en-US" baseline="0" dirty="0"/>
              <a:t>My take home project is to find this amazing young, but godly man the support he needs to continue his work.</a:t>
            </a:r>
            <a:r>
              <a:rPr lang="en-US" dirty="0"/>
              <a:t> </a:t>
            </a:r>
            <a:endParaRPr lang="en-US" baseline="0" dirty="0">
              <a:cs typeface="Calibri"/>
            </a:endParaRPr>
          </a:p>
          <a:p>
            <a:endParaRPr lang="en-US" baseline="0" dirty="0"/>
          </a:p>
          <a:p>
            <a:r>
              <a:rPr lang="en-US" baseline="0" dirty="0"/>
              <a:t>I would like to find a congregation or individual that would consider a 5-yr</a:t>
            </a:r>
            <a:r>
              <a:rPr lang="en-US" dirty="0"/>
              <a:t> support partnership with brother George. </a:t>
            </a:r>
          </a:p>
          <a:p>
            <a:endParaRPr lang="en-US" dirty="0"/>
          </a:p>
          <a:p>
            <a:r>
              <a:rPr lang="en-US" dirty="0"/>
              <a:t>He recently via the radio broadcast shared the Gospel with a small congregation (9 people) resulting in the whole congregation being converted. </a:t>
            </a:r>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10E8C3D-94B0-4188-81AE-622219F11A6C}" type="slidenum">
              <a:rPr lang="en-US" smtClean="0"/>
              <a:t>19</a:t>
            </a:fld>
            <a:endParaRPr lang="en-US"/>
          </a:p>
        </p:txBody>
      </p:sp>
    </p:spTree>
    <p:extLst>
      <p:ext uri="{BB962C8B-B14F-4D97-AF65-F5344CB8AC3E}">
        <p14:creationId xmlns:p14="http://schemas.microsoft.com/office/powerpoint/2010/main" val="1115781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provides an overview of the presentation areas </a:t>
            </a:r>
          </a:p>
          <a:p>
            <a:endParaRPr lang="en-US" dirty="0">
              <a:cs typeface="Calibri"/>
            </a:endParaRPr>
          </a:p>
          <a:p>
            <a:r>
              <a:rPr lang="en-US" dirty="0">
                <a:cs typeface="Calibri"/>
              </a:rPr>
              <a:t>This was our third time out; </a:t>
            </a:r>
            <a:endParaRPr lang="en-US" dirty="0"/>
          </a:p>
          <a:p>
            <a:pPr lvl="1"/>
            <a:r>
              <a:rPr lang="en-US" dirty="0">
                <a:cs typeface="Calibri"/>
              </a:rPr>
              <a:t>First (July – Dec 2019)        Second (Jan – May 2021)</a:t>
            </a:r>
          </a:p>
          <a:p>
            <a:pPr lvl="1"/>
            <a:endParaRPr lang="en-US" dirty="0">
              <a:cs typeface="Calibri"/>
            </a:endParaRPr>
          </a:p>
          <a:p>
            <a:r>
              <a:rPr lang="en-US" dirty="0">
                <a:cs typeface="Calibri"/>
              </a:rPr>
              <a:t>While continuing with our core work with the School of Biblical Studies, Jos Nigeria, we expanded our work this time around in evangelism and support for key evangelist teams.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10E8C3D-94B0-4188-81AE-622219F11A6C}" type="slidenum">
              <a:rPr lang="en-US" smtClean="0"/>
              <a:t>2</a:t>
            </a:fld>
            <a:endParaRPr lang="en-US"/>
          </a:p>
        </p:txBody>
      </p:sp>
    </p:spTree>
    <p:extLst>
      <p:ext uri="{BB962C8B-B14F-4D97-AF65-F5344CB8AC3E}">
        <p14:creationId xmlns:p14="http://schemas.microsoft.com/office/powerpoint/2010/main" val="1523014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hlinkClick r:id="rId3"/>
              </a:rPr>
              <a:t>Link to Introduction to Peter and Michael at Sierra Leone</a:t>
            </a:r>
            <a:r>
              <a:rPr lang="en-US" u="sng" dirty="0">
                <a:cs typeface="Calibri"/>
              </a:rPr>
              <a:t> </a:t>
            </a:r>
            <a:r>
              <a:rPr lang="en-US" b="0" i="0" dirty="0">
                <a:solidFill>
                  <a:srgbClr val="444444"/>
                </a:solidFill>
                <a:effectLst/>
                <a:latin typeface="Calibri" panose="020F0502020204030204" pitchFamily="34" charset="0"/>
              </a:rPr>
              <a:t>file:///C:\Users\crcor\OneDrive\Documents\Email%20attachments\Intoduction%20to%20Wabomba%20George_%20Eastern%20Uganda.pdf</a:t>
            </a:r>
            <a:endParaRPr lang="en-US" dirty="0">
              <a:cs typeface="Calibri"/>
            </a:endParaRPr>
          </a:p>
          <a:p>
            <a:endParaRPr lang="en-US" dirty="0">
              <a:cs typeface="Calibri"/>
            </a:endParaRPr>
          </a:p>
          <a:p>
            <a:r>
              <a:rPr lang="en-US" dirty="0">
                <a:cs typeface="Calibri"/>
              </a:rPr>
              <a:t>Link to Sierra Leone Pictures:  </a:t>
            </a:r>
            <a:r>
              <a:rPr lang="en-US" b="1" dirty="0">
                <a:cs typeface="Calibri"/>
              </a:rPr>
              <a:t>https://1drv.ms/u/s!AnLLCb3KRCI_gc93etIHUulRUn98RQ?e=hFpV1P</a:t>
            </a:r>
          </a:p>
          <a:p>
            <a:endParaRPr lang="en-US" dirty="0">
              <a:cs typeface="Calibri"/>
            </a:endParaRPr>
          </a:p>
          <a:p>
            <a:r>
              <a:rPr lang="en-US" dirty="0">
                <a:cs typeface="Calibri"/>
              </a:rPr>
              <a:t>Former graduates Peter and Michael are natives of Sierra Leone.  Upon graduation they </a:t>
            </a:r>
            <a:r>
              <a:rPr lang="en-US" dirty="0" err="1">
                <a:cs typeface="Calibri"/>
              </a:rPr>
              <a:t>to</a:t>
            </a:r>
            <a:r>
              <a:rPr lang="en-US" dirty="0">
                <a:cs typeface="Calibri"/>
              </a:rPr>
              <a:t> returned to their home village and immediately went to work in the Lord's vineyard.   They are very active in holding youth seminars and ladies' conferences as well as lectureships for area preachers to share the material they have received. </a:t>
            </a:r>
          </a:p>
          <a:p>
            <a:endParaRPr lang="en-US" dirty="0">
              <a:cs typeface="Calibri"/>
            </a:endParaRPr>
          </a:p>
          <a:p>
            <a:r>
              <a:rPr lang="en-US" dirty="0">
                <a:cs typeface="Calibri"/>
              </a:rPr>
              <a:t>Like brother George, in Uganda, I would like to find a congregation or individuals who would support them for a 5-yr partnership. </a:t>
            </a:r>
          </a:p>
        </p:txBody>
      </p:sp>
      <p:sp>
        <p:nvSpPr>
          <p:cNvPr id="4" name="Slide Number Placeholder 3"/>
          <p:cNvSpPr>
            <a:spLocks noGrp="1"/>
          </p:cNvSpPr>
          <p:nvPr>
            <p:ph type="sldNum" sz="quarter" idx="5"/>
          </p:nvPr>
        </p:nvSpPr>
        <p:spPr/>
        <p:txBody>
          <a:bodyPr/>
          <a:lstStyle/>
          <a:p>
            <a:fld id="{510E8C3D-94B0-4188-81AE-622219F11A6C}" type="slidenum">
              <a:rPr lang="en-US" smtClean="0"/>
              <a:t>20</a:t>
            </a:fld>
            <a:endParaRPr lang="en-US"/>
          </a:p>
        </p:txBody>
      </p:sp>
    </p:spTree>
    <p:extLst>
      <p:ext uri="{BB962C8B-B14F-4D97-AF65-F5344CB8AC3E}">
        <p14:creationId xmlns:p14="http://schemas.microsoft.com/office/powerpoint/2010/main" val="3580420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next set of slides provide a quick canvas of our regular mission work with local congregations around Jos.</a:t>
            </a:r>
            <a:endParaRPr lang="en-US"/>
          </a:p>
          <a:p>
            <a:endParaRPr lang="en-US">
              <a:cs typeface="Calibri"/>
            </a:endParaRPr>
          </a:p>
          <a:p>
            <a:r>
              <a:rPr lang="en-US">
                <a:cs typeface="Calibri"/>
              </a:rPr>
              <a:t>There are many congregations seeded over the years, many an outgrowth from the presence of SBS Jos faculty and students. </a:t>
            </a:r>
          </a:p>
          <a:p>
            <a:r>
              <a:rPr lang="en-US">
                <a:cs typeface="Calibri"/>
              </a:rPr>
              <a:t>We wish we could visit them all, but even within the local Jos area this is not possible. We get many more invitations than we can field. </a:t>
            </a:r>
          </a:p>
          <a:p>
            <a:endParaRPr lang="en-US">
              <a:cs typeface="Calibri"/>
            </a:endParaRPr>
          </a:p>
          <a:p>
            <a:r>
              <a:rPr lang="en-US">
                <a:cs typeface="Calibri"/>
              </a:rPr>
              <a:t>The brethren are always so welcoming.  Usually, we will work with a translator, but in some English is well understood</a:t>
            </a:r>
          </a:p>
          <a:p>
            <a:endParaRPr lang="en-US"/>
          </a:p>
          <a:p>
            <a:r>
              <a:rPr lang="en-US" baseline="0"/>
              <a:t>The brethren at the Concord church of Christ funded the roof, windows, and doors for the </a:t>
            </a:r>
            <a:r>
              <a:rPr lang="en-US" baseline="0" err="1"/>
              <a:t>Vom</a:t>
            </a:r>
            <a:r>
              <a:rPr lang="en-US" baseline="0"/>
              <a:t> church building</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10E8C3D-94B0-4188-81AE-622219F11A6C}" type="slidenum">
              <a:rPr lang="en-US" smtClean="0"/>
              <a:t>3</a:t>
            </a:fld>
            <a:endParaRPr lang="en-US"/>
          </a:p>
        </p:txBody>
      </p:sp>
    </p:spTree>
    <p:extLst>
      <p:ext uri="{BB962C8B-B14F-4D97-AF65-F5344CB8AC3E}">
        <p14:creationId xmlns:p14="http://schemas.microsoft.com/office/powerpoint/2010/main" val="3549983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Isaac</a:t>
            </a:r>
            <a:r>
              <a:rPr lang="en-US" baseline="0"/>
              <a:t> is an elder at the Alheri church and his wife, Chica is a teacher at the SBS school (English)</a:t>
            </a:r>
          </a:p>
          <a:p>
            <a:endParaRPr lang="en-US" baseline="0"/>
          </a:p>
          <a:p>
            <a:r>
              <a:rPr lang="en-US" baseline="0"/>
              <a:t>Relaxing at the swing on the front porch of the house we live at on campus. </a:t>
            </a:r>
          </a:p>
          <a:p>
            <a:endParaRPr lang="en-US">
              <a:cs typeface="Calibri" panose="020F0502020204030204"/>
            </a:endParaRPr>
          </a:p>
          <a:p>
            <a:r>
              <a:rPr lang="en-US">
                <a:cs typeface="Calibri" panose="020F0502020204030204"/>
              </a:rPr>
              <a:t>A faculty member at Jos is the preacher, and an elder at the Bukuru church of Christ </a:t>
            </a:r>
          </a:p>
        </p:txBody>
      </p:sp>
      <p:sp>
        <p:nvSpPr>
          <p:cNvPr id="4" name="Slide Number Placeholder 3"/>
          <p:cNvSpPr>
            <a:spLocks noGrp="1"/>
          </p:cNvSpPr>
          <p:nvPr>
            <p:ph type="sldNum" sz="quarter" idx="5"/>
          </p:nvPr>
        </p:nvSpPr>
        <p:spPr/>
        <p:txBody>
          <a:bodyPr/>
          <a:lstStyle/>
          <a:p>
            <a:fld id="{510E8C3D-94B0-4188-81AE-622219F11A6C}" type="slidenum">
              <a:rPr lang="en-US" smtClean="0"/>
              <a:t>4</a:t>
            </a:fld>
            <a:endParaRPr lang="en-US"/>
          </a:p>
        </p:txBody>
      </p:sp>
    </p:spTree>
    <p:extLst>
      <p:ext uri="{BB962C8B-B14F-4D97-AF65-F5344CB8AC3E}">
        <p14:creationId xmlns:p14="http://schemas.microsoft.com/office/powerpoint/2010/main" val="1460362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Joseph </a:t>
            </a:r>
            <a:r>
              <a:rPr lang="en-US" dirty="0" err="1">
                <a:cs typeface="Calibri"/>
              </a:rPr>
              <a:t>Azembah</a:t>
            </a:r>
            <a:r>
              <a:rPr lang="en-US" dirty="0">
                <a:cs typeface="Calibri"/>
              </a:rPr>
              <a:t>, the Dean of Studies at SBS Jos is the preacher and an elder at </a:t>
            </a:r>
            <a:r>
              <a:rPr lang="en-US" dirty="0" err="1">
                <a:cs typeface="Calibri"/>
              </a:rPr>
              <a:t>Tudan</a:t>
            </a:r>
            <a:r>
              <a:rPr lang="en-US" dirty="0">
                <a:cs typeface="Calibri"/>
              </a:rPr>
              <a:t> Wada</a:t>
            </a:r>
          </a:p>
        </p:txBody>
      </p:sp>
      <p:sp>
        <p:nvSpPr>
          <p:cNvPr id="4" name="Slide Number Placeholder 3"/>
          <p:cNvSpPr>
            <a:spLocks noGrp="1"/>
          </p:cNvSpPr>
          <p:nvPr>
            <p:ph type="sldNum" sz="quarter" idx="5"/>
          </p:nvPr>
        </p:nvSpPr>
        <p:spPr/>
        <p:txBody>
          <a:bodyPr/>
          <a:lstStyle/>
          <a:p>
            <a:fld id="{510E8C3D-94B0-4188-81AE-622219F11A6C}" type="slidenum">
              <a:rPr lang="en-US" smtClean="0"/>
              <a:t>5</a:t>
            </a:fld>
            <a:endParaRPr lang="en-US"/>
          </a:p>
        </p:txBody>
      </p:sp>
    </p:spTree>
    <p:extLst>
      <p:ext uri="{BB962C8B-B14F-4D97-AF65-F5344CB8AC3E}">
        <p14:creationId xmlns:p14="http://schemas.microsoft.com/office/powerpoint/2010/main" val="361002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now move in to a canvas of the water borehole work we took on this time around.  It proved to be an encompassing and rewarding project.  We continue to regularly receive letters of gratitude and impact statements to the communities involved. </a:t>
            </a:r>
          </a:p>
          <a:p>
            <a:endParaRPr lang="en-US" dirty="0">
              <a:cs typeface="Calibri"/>
            </a:endParaRPr>
          </a:p>
          <a:p>
            <a:pPr algn="ctr"/>
            <a:r>
              <a:rPr lang="en-US" b="1" dirty="0">
                <a:cs typeface="Calibri"/>
              </a:rPr>
              <a:t>ALL IN ALL: 4 Boreholes at an average cost of $3500, Total project cost: $14,000.  </a:t>
            </a:r>
          </a:p>
          <a:p>
            <a:pPr algn="ctr"/>
            <a:endParaRPr lang="en-US" b="1" dirty="0">
              <a:cs typeface="Calibri"/>
            </a:endParaRPr>
          </a:p>
          <a:p>
            <a:r>
              <a:rPr lang="en-US" b="1" dirty="0">
                <a:cs typeface="Calibri"/>
              </a:rPr>
              <a:t>This link provides further discussion on the water borehole project: </a:t>
            </a:r>
            <a:r>
              <a:rPr lang="en-US" b="1" dirty="0">
                <a:cs typeface="Calibri"/>
                <a:hlinkClick r:id="rId3"/>
              </a:rPr>
              <a:t>Water Borehole Project Document</a:t>
            </a:r>
            <a:endParaRPr lang="en-US" b="1" dirty="0">
              <a:cs typeface="Calibri"/>
            </a:endParaRPr>
          </a:p>
          <a:p>
            <a:endParaRPr lang="en-US" b="1" dirty="0">
              <a:cs typeface="Calibri"/>
            </a:endParaRPr>
          </a:p>
          <a:p>
            <a:r>
              <a:rPr lang="en-US" dirty="0"/>
              <a:t>                                       https://1drv.ms/b/s!AnLLCb3KRCI_gc9TCLNac5-rBhQnIw?e=x8mDwE</a:t>
            </a:r>
            <a:endParaRPr lang="en-US" dirty="0">
              <a:cs typeface="Calibri"/>
            </a:endParaRPr>
          </a:p>
          <a:p>
            <a:endParaRPr lang="en-US" b="1" dirty="0"/>
          </a:p>
          <a:p>
            <a:r>
              <a:rPr lang="en-US" b="1" dirty="0"/>
              <a:t>Link to Videos and Photos of Water Borehole Project: </a:t>
            </a:r>
            <a:r>
              <a:rPr lang="en-US" b="1" dirty="0">
                <a:hlinkClick r:id="rId4"/>
              </a:rPr>
              <a:t>Link to Videos and Photos of Water borehole project</a:t>
            </a:r>
            <a:endParaRPr lang="en-US" b="1" dirty="0">
              <a:cs typeface="Calibri"/>
            </a:endParaRPr>
          </a:p>
          <a:p>
            <a:endParaRPr lang="en-US" dirty="0"/>
          </a:p>
          <a:p>
            <a:r>
              <a:rPr lang="en-US" dirty="0"/>
              <a:t>                                         https://1drv.ms/u/s!AnLLCb3KRCI_gc9twcbxioOsR2nVhQ?e=6Rle47</a:t>
            </a:r>
            <a:endParaRPr lang="en-US" dirty="0">
              <a:cs typeface="Calibri"/>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Not our idea!!  This was a “mission and outreach growth” prompted by a couple who will forever remain dear to us.</a:t>
            </a:r>
            <a:endParaRPr lang="en-US" dirty="0">
              <a:cs typeface="Calibri" panose="020F0502020204030204"/>
            </a:endParaRPr>
          </a:p>
          <a:p>
            <a:pPr marL="171450" indent="-171450">
              <a:buFont typeface="Arial" panose="020B0604020202020204" pitchFamily="34" charset="0"/>
              <a:buChar char="•"/>
            </a:pPr>
            <a:r>
              <a:rPr lang="en-US" dirty="0"/>
              <a:t>Started with a $10,000 budget…see what you can do.  (we didn’t have the slightest idea!)….</a:t>
            </a:r>
            <a:r>
              <a:rPr lang="en-US" b="1" dirty="0"/>
              <a:t>TEAMWORK :) </a:t>
            </a:r>
            <a:endParaRPr lang="en-US" b="1" dirty="0">
              <a:cs typeface="Calibri" panose="020F0502020204030204"/>
            </a:endParaRPr>
          </a:p>
          <a:p>
            <a:pPr marL="171450" indent="-171450">
              <a:buFont typeface="Arial" panose="020B0604020202020204" pitchFamily="34" charset="0"/>
              <a:buChar char="•"/>
            </a:pPr>
            <a:r>
              <a:rPr lang="en-US" dirty="0"/>
              <a:t>Upon arrival in Jos, solicited proposals, principally amongst the brethren (there are quite a few congregations)</a:t>
            </a:r>
            <a:endParaRPr lang="en-US" dirty="0">
              <a:cs typeface="Calibri"/>
            </a:endParaRPr>
          </a:p>
          <a:p>
            <a:pPr marL="628650" lvl="1" indent="-171450">
              <a:buFont typeface="Arial" panose="020B0604020202020204" pitchFamily="34" charset="0"/>
              <a:buChar char="•"/>
            </a:pPr>
            <a:r>
              <a:rPr lang="en-US" dirty="0"/>
              <a:t>Not necessarily a “church project”</a:t>
            </a:r>
            <a:endParaRPr lang="en-US" dirty="0">
              <a:cs typeface="Calibri"/>
            </a:endParaRPr>
          </a:p>
          <a:p>
            <a:pPr marL="628650" lvl="1" indent="-171450">
              <a:buFont typeface="Arial" panose="020B0604020202020204" pitchFamily="34" charset="0"/>
              <a:buChar char="•"/>
            </a:pPr>
            <a:r>
              <a:rPr lang="en-US" dirty="0"/>
              <a:t>General parameters: improve the quality of life by providing clean &amp; sanitary water essential to:</a:t>
            </a:r>
            <a:endParaRPr lang="en-US" dirty="0">
              <a:cs typeface="Calibri"/>
            </a:endParaRPr>
          </a:p>
          <a:p>
            <a:pPr marL="1085850" lvl="2" indent="-171450">
              <a:buFont typeface="Arial" panose="020B0604020202020204" pitchFamily="34" charset="0"/>
              <a:buChar char="•"/>
            </a:pPr>
            <a:r>
              <a:rPr lang="en-US" dirty="0"/>
              <a:t>Farming/food production</a:t>
            </a:r>
            <a:endParaRPr lang="en-US" dirty="0">
              <a:cs typeface="Calibri"/>
            </a:endParaRPr>
          </a:p>
          <a:p>
            <a:pPr marL="1085850" lvl="2" indent="-171450">
              <a:buFont typeface="Arial" panose="020B0604020202020204" pitchFamily="34" charset="0"/>
              <a:buChar char="•"/>
            </a:pPr>
            <a:r>
              <a:rPr lang="en-US" dirty="0"/>
              <a:t>Health and sanitation</a:t>
            </a:r>
            <a:endParaRPr lang="en-US" dirty="0">
              <a:cs typeface="Calibri"/>
            </a:endParaRPr>
          </a:p>
          <a:p>
            <a:pPr marL="1085850" lvl="2" indent="-171450">
              <a:buFont typeface="Arial" panose="020B0604020202020204" pitchFamily="34" charset="0"/>
              <a:buChar char="•"/>
            </a:pPr>
            <a:r>
              <a:rPr lang="en-US" dirty="0"/>
              <a:t>Homes and schools</a:t>
            </a:r>
            <a:endParaRPr lang="en-US" dirty="0">
              <a:cs typeface="Calibri"/>
            </a:endParaRPr>
          </a:p>
          <a:p>
            <a:pPr marL="1085850" lvl="2" indent="-171450">
              <a:buFont typeface="Arial" panose="020B0604020202020204" pitchFamily="34" charset="0"/>
              <a:buChar char="•"/>
            </a:pPr>
            <a:r>
              <a:rPr lang="en-US" dirty="0"/>
              <a:t>Accessible to all (not church only), but to community at large</a:t>
            </a:r>
            <a:endParaRPr lang="en-US" dirty="0">
              <a:cs typeface="Calibri"/>
            </a:endParaRPr>
          </a:p>
          <a:p>
            <a:pPr marL="1085850" lvl="2" indent="-171450">
              <a:buFont typeface="Arial" panose="020B0604020202020204" pitchFamily="34" charset="0"/>
              <a:buChar char="•"/>
            </a:pPr>
            <a:r>
              <a:rPr lang="en-US" dirty="0"/>
              <a:t>In good will and Christian charity, promote the sharing of the Gospel and evangelistic outreach</a:t>
            </a:r>
            <a:endParaRPr lang="en-US" dirty="0">
              <a:cs typeface="Calibri"/>
            </a:endParaRPr>
          </a:p>
          <a:p>
            <a:pPr marL="1085850" lvl="2"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Develop Project Team…Can’t/don’t do this alone. </a:t>
            </a:r>
            <a:endParaRPr lang="en-US" dirty="0">
              <a:cs typeface="Calibri"/>
            </a:endParaRPr>
          </a:p>
          <a:p>
            <a:pPr marL="628650" lvl="1" indent="-171450">
              <a:buFont typeface="Arial" panose="020B0604020202020204" pitchFamily="34" charset="0"/>
              <a:buChar char="•"/>
            </a:pPr>
            <a:r>
              <a:rPr lang="en-US" dirty="0"/>
              <a:t>Team composed of key church leadership from around Jos, school representatives, trusted and affiliated contractors</a:t>
            </a:r>
            <a:endParaRPr lang="en-US" dirty="0">
              <a:cs typeface="Calibri"/>
            </a:endParaRPr>
          </a:p>
          <a:p>
            <a:pPr marL="628650" lvl="1"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t>Canvas proposals to frame scope of work….call for project bids/estimates                             </a:t>
            </a:r>
            <a:endParaRPr lang="en-US" b="1" dirty="0"/>
          </a:p>
          <a:p>
            <a:pPr marL="171450" indent="-171450">
              <a:buFont typeface="Arial" panose="020B0604020202020204" pitchFamily="34" charset="0"/>
              <a:buChar char="•"/>
            </a:pPr>
            <a:r>
              <a:rPr lang="en-US" dirty="0"/>
              <a:t>Align bids to budget, select and “award” bids </a:t>
            </a:r>
            <a:r>
              <a:rPr lang="en-US" b="1" dirty="0"/>
              <a:t>[REALTIY CHECK]</a:t>
            </a:r>
            <a:endParaRPr lang="en-US" b="1" dirty="0">
              <a:cs typeface="Calibri"/>
            </a:endParaRPr>
          </a:p>
          <a:p>
            <a:pPr marL="628650" lvl="1" indent="-171450">
              <a:buFont typeface="Arial" panose="020B0604020202020204" pitchFamily="34" charset="0"/>
              <a:buChar char="•"/>
            </a:pPr>
            <a:r>
              <a:rPr lang="en-US" b="0" dirty="0"/>
              <a:t>Decided on three primary projects with a fourth project TBD</a:t>
            </a:r>
            <a:endParaRPr lang="en-US" b="0" dirty="0">
              <a:cs typeface="Calibri"/>
            </a:endParaRPr>
          </a:p>
          <a:p>
            <a:pPr marL="628650" lvl="1" indent="-171450">
              <a:buFont typeface="Arial" panose="020B0604020202020204" pitchFamily="34" charset="0"/>
              <a:buChar char="•"/>
            </a:pPr>
            <a:r>
              <a:rPr lang="en-US" b="1" dirty="0" err="1"/>
              <a:t>Furaka</a:t>
            </a:r>
            <a:r>
              <a:rPr lang="en-US" b="1" dirty="0"/>
              <a:t> church of Christ &amp; community</a:t>
            </a:r>
            <a:endParaRPr lang="en-US" b="1" dirty="0">
              <a:cs typeface="Calibri"/>
            </a:endParaRPr>
          </a:p>
          <a:p>
            <a:pPr marL="628650" lvl="1" indent="-171450">
              <a:buFont typeface="Arial" panose="020B0604020202020204" pitchFamily="34" charset="0"/>
              <a:buChar char="•"/>
            </a:pPr>
            <a:r>
              <a:rPr lang="en-US" b="1" dirty="0"/>
              <a:t>Kyan </a:t>
            </a:r>
            <a:r>
              <a:rPr lang="en-US" b="1" dirty="0" err="1"/>
              <a:t>Rikkos</a:t>
            </a:r>
            <a:r>
              <a:rPr lang="en-US" b="1" dirty="0"/>
              <a:t> community</a:t>
            </a:r>
            <a:endParaRPr lang="en-US" b="1" dirty="0">
              <a:cs typeface="Calibri"/>
            </a:endParaRPr>
          </a:p>
          <a:p>
            <a:pPr marL="628650" lvl="1" indent="-171450">
              <a:buFont typeface="Arial" panose="020B0604020202020204" pitchFamily="34" charset="0"/>
              <a:buChar char="•"/>
            </a:pPr>
            <a:r>
              <a:rPr lang="en-US" b="1" dirty="0" err="1"/>
              <a:t>Tudan</a:t>
            </a:r>
            <a:r>
              <a:rPr lang="en-US" b="1" dirty="0"/>
              <a:t> Wada church of Christ &amp; community</a:t>
            </a:r>
            <a:endParaRPr lang="en-US" b="1" dirty="0">
              <a:cs typeface="Calibri"/>
            </a:endParaRPr>
          </a:p>
          <a:p>
            <a:pPr marL="628650" lvl="1" indent="-171450">
              <a:buFont typeface="Arial" panose="020B0604020202020204" pitchFamily="34" charset="0"/>
              <a:buChar char="•"/>
            </a:pPr>
            <a:r>
              <a:rPr lang="en-US" b="1" dirty="0"/>
              <a:t>TBD: Alheri church of Christ &amp; community (FEB 2023)</a:t>
            </a:r>
            <a:endParaRPr lang="en-US" b="1" dirty="0">
              <a:cs typeface="Calibri"/>
            </a:endParaRP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8C3D07-FD88-4CF0-8B6B-89E7E2C362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598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all boreholes produce.</a:t>
            </a:r>
          </a:p>
          <a:p>
            <a:endParaRPr lang="en-US"/>
          </a:p>
          <a:p>
            <a:pPr marL="171450" indent="-171450">
              <a:buFont typeface="Arial" panose="020B0604020202020204" pitchFamily="34" charset="0"/>
              <a:buChar char="•"/>
            </a:pPr>
            <a:r>
              <a:rPr lang="en-US"/>
              <a:t>Geologic surveys, determine likelihood and expected depth to water</a:t>
            </a:r>
          </a:p>
          <a:p>
            <a:pPr marL="171450" indent="-171450">
              <a:buFont typeface="Arial" panose="020B0604020202020204" pitchFamily="34" charset="0"/>
              <a:buChar char="•"/>
            </a:pPr>
            <a:r>
              <a:rPr lang="en-US"/>
              <a:t>We were blessed in all three of our projects with water obtained very close to expected depth</a:t>
            </a:r>
          </a:p>
          <a:p>
            <a:pPr marL="171450" indent="-171450">
              <a:buFont typeface="Arial" panose="020B0604020202020204" pitchFamily="34" charset="0"/>
              <a:buChar char="•"/>
            </a:pPr>
            <a:r>
              <a:rPr lang="en-US"/>
              <a:t>The cost of the metal for the stands was a big expense.  </a:t>
            </a:r>
          </a:p>
          <a:p>
            <a:pPr marL="171450" indent="-171450">
              <a:buFont typeface="Arial" panose="020B0604020202020204" pitchFamily="34" charset="0"/>
              <a:buChar char="•"/>
            </a:pPr>
            <a:r>
              <a:rPr lang="en-US"/>
              <a:t>We purchased the material ourselves and used “trusted agents” for specific contractor specialties (electrical, plumbing, fabrication)</a:t>
            </a:r>
          </a:p>
          <a:p>
            <a:pPr marL="171450" indent="-171450">
              <a:buFont typeface="Arial" panose="020B0604020202020204" pitchFamily="34" charset="0"/>
              <a:buChar char="•"/>
            </a:pPr>
            <a:endParaRPr lang="en-US">
              <a:cs typeface="Calibri" panose="020F0502020204030204"/>
            </a:endParaRPr>
          </a:p>
          <a:p>
            <a:r>
              <a:rPr lang="en-US">
                <a:cs typeface="Calibri" panose="020F0502020204030204"/>
              </a:rPr>
              <a:t>Tons of pictures, if you would like more information please let us know!</a:t>
            </a:r>
          </a:p>
          <a:p>
            <a:endParaRPr lang="en-US">
              <a:cs typeface="Calibri" panose="020F0502020204030204"/>
            </a:endParaRPr>
          </a:p>
          <a:p>
            <a:r>
              <a:rPr lang="en-US">
                <a:cs typeface="Calibri" panose="020F0502020204030204"/>
              </a:rPr>
              <a:t>It is difficult in a few photos to convey the impact of these boreholes on the lives of the people.  We can't but help take for granted the access and availability (at our immediate disposal) we enjoy of basic services ... but it is a far </a:t>
            </a:r>
            <a:r>
              <a:rPr lang="en-US" err="1">
                <a:cs typeface="Calibri" panose="020F0502020204030204"/>
              </a:rPr>
              <a:t>far</a:t>
            </a:r>
            <a:r>
              <a:rPr lang="en-US">
                <a:cs typeface="Calibri" panose="020F0502020204030204"/>
              </a:rPr>
              <a:t> different matter in underdeveloped areas of the world.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8C3D07-FD88-4CF0-8B6B-89E7E2C362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144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borehole took about a week from drilling to being “online” </a:t>
            </a:r>
          </a:p>
          <a:p>
            <a:endParaRPr lang="en-US" dirty="0"/>
          </a:p>
          <a:p>
            <a:r>
              <a:rPr lang="en-US" dirty="0"/>
              <a:t>The </a:t>
            </a:r>
            <a:r>
              <a:rPr lang="en-US" dirty="0" err="1"/>
              <a:t>Alheri</a:t>
            </a:r>
            <a:r>
              <a:rPr lang="en-US" dirty="0"/>
              <a:t> project is 100% funded and scheduled for February 2023.</a:t>
            </a:r>
          </a:p>
          <a:p>
            <a:endParaRPr lang="en-US" dirty="0">
              <a:cs typeface="Calibri" panose="020F0502020204030204"/>
            </a:endParaRPr>
          </a:p>
          <a:p>
            <a:r>
              <a:rPr lang="en-US" dirty="0">
                <a:cs typeface="Calibri" panose="020F0502020204030204"/>
              </a:rPr>
              <a:t>The picture upper right is a dedication at the </a:t>
            </a:r>
            <a:r>
              <a:rPr lang="en-US" dirty="0" err="1">
                <a:cs typeface="Calibri" panose="020F0502020204030204"/>
              </a:rPr>
              <a:t>Tudan</a:t>
            </a:r>
            <a:r>
              <a:rPr lang="en-US" dirty="0">
                <a:cs typeface="Calibri" panose="020F0502020204030204"/>
              </a:rPr>
              <a:t> Wada borehole site, with a local official giving thanks. </a:t>
            </a:r>
          </a:p>
          <a:p>
            <a:endParaRPr lang="en-US" dirty="0">
              <a:cs typeface="Calibri" panose="020F0502020204030204"/>
            </a:endParaRPr>
          </a:p>
          <a:p>
            <a:r>
              <a:rPr lang="en-US" dirty="0">
                <a:cs typeface="Calibri" panose="020F0502020204030204"/>
              </a:rPr>
              <a:t>There was much rejoicing in being a recipient of one of these projects. </a:t>
            </a:r>
          </a:p>
          <a:p>
            <a:endParaRPr lang="en-US" dirty="0">
              <a:cs typeface="Calibri" panose="020F0502020204030204"/>
            </a:endParaRPr>
          </a:p>
          <a:p>
            <a:r>
              <a:rPr lang="en-US" b="1" i="1" dirty="0"/>
              <a:t>And God is able to make all grace abound toward you; that ye, always having all sufficiency in all things, may abound to every good work (2 Cor. 9:8)</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F08C3D07-FD88-4CF0-8B6B-89E7E2C36200}" type="slidenum">
              <a:rPr lang="en-US" smtClean="0"/>
              <a:t>8</a:t>
            </a:fld>
            <a:endParaRPr lang="en-US"/>
          </a:p>
        </p:txBody>
      </p:sp>
    </p:spTree>
    <p:extLst>
      <p:ext uri="{BB962C8B-B14F-4D97-AF65-F5344CB8AC3E}">
        <p14:creationId xmlns:p14="http://schemas.microsoft.com/office/powerpoint/2010/main" val="1460159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Average total cost per borehole: $3500</a:t>
            </a:r>
          </a:p>
          <a:p>
            <a:r>
              <a:rPr lang="en-US" b="1"/>
              <a:t>	Drill borehole: 		$1900</a:t>
            </a:r>
          </a:p>
          <a:p>
            <a:r>
              <a:rPr lang="en-US" b="1"/>
              <a:t>	Pump, stand, tank, plumbing &amp; electrical: $1200</a:t>
            </a:r>
          </a:p>
          <a:p>
            <a:r>
              <a:rPr lang="en-US" b="1"/>
              <a:t>	Water tap stations: 		$400</a:t>
            </a:r>
          </a:p>
          <a:p>
            <a:endParaRPr lang="en-US" b="1"/>
          </a:p>
          <a:p>
            <a:r>
              <a:rPr lang="en-US" b="1"/>
              <a:t>Each project had separate contract.  All documentation, invoices &amp; receipts available as desired</a:t>
            </a:r>
          </a:p>
          <a:p>
            <a:endParaRPr lang="en-US" b="1"/>
          </a:p>
          <a:p>
            <a:r>
              <a:rPr lang="en-US" b="1"/>
              <a:t>Total project cost: $14,000.  </a:t>
            </a:r>
          </a:p>
          <a:p>
            <a:r>
              <a:rPr lang="en-US" b="1"/>
              <a:t>	$10,000 provided upfront by sponsors</a:t>
            </a:r>
          </a:p>
          <a:p>
            <a:r>
              <a:rPr lang="en-US" b="1"/>
              <a:t>	$2000 provided by request to individual sponsors</a:t>
            </a:r>
          </a:p>
          <a:p>
            <a:r>
              <a:rPr lang="en-US" b="1"/>
              <a:t>	$2000 provided by personal funds (non work fund)</a:t>
            </a:r>
          </a:p>
          <a:p>
            <a:endParaRPr lang="en-US" b="1">
              <a:cs typeface="Calibri" panose="020F0502020204030204"/>
            </a:endParaRPr>
          </a:p>
          <a:p>
            <a:r>
              <a:rPr lang="en-US" b="1">
                <a:cs typeface="Calibri" panose="020F0502020204030204"/>
              </a:rPr>
              <a:t>Thank you to all who responded.  All financial details are available for review as desired.  </a:t>
            </a:r>
          </a:p>
          <a:p>
            <a:endParaRPr lang="en-US" b="1">
              <a:cs typeface="Calibri" panose="020F0502020204030204"/>
            </a:endParaRPr>
          </a:p>
          <a:p>
            <a:r>
              <a:rPr lang="en-US" b="1">
                <a:cs typeface="Calibri" panose="020F0502020204030204"/>
              </a:rPr>
              <a:t>If congregation/individuals are interested in sponsoring (part or in full) a borehole... we have many more requests and we would be happy to work with you to make this happen!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8C3D07-FD88-4CF0-8B6B-89E7E2C362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246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3485-F80B-034A-D734-7B6792BB4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A1193F-6829-07B5-3A9F-1666D333AB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EFC790-2850-6156-5345-13530FF5CE26}"/>
              </a:ext>
            </a:extLst>
          </p:cNvPr>
          <p:cNvSpPr>
            <a:spLocks noGrp="1"/>
          </p:cNvSpPr>
          <p:nvPr>
            <p:ph type="dt" sz="half" idx="10"/>
          </p:nvPr>
        </p:nvSpPr>
        <p:spPr/>
        <p:txBody>
          <a:bodyPr/>
          <a:lstStyle/>
          <a:p>
            <a:fld id="{F723FDCF-164A-4626-889B-D7C6F327FC9A}" type="datetimeFigureOut">
              <a:rPr lang="en-US" smtClean="0"/>
              <a:t>1/2/2023</a:t>
            </a:fld>
            <a:endParaRPr lang="en-US"/>
          </a:p>
        </p:txBody>
      </p:sp>
      <p:sp>
        <p:nvSpPr>
          <p:cNvPr id="5" name="Footer Placeholder 4">
            <a:extLst>
              <a:ext uri="{FF2B5EF4-FFF2-40B4-BE49-F238E27FC236}">
                <a16:creationId xmlns:a16="http://schemas.microsoft.com/office/drawing/2014/main" id="{C68F0574-C670-FF7F-04E3-CF002F039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D3C0A2-451E-4C9B-F98B-595CC4864A5B}"/>
              </a:ext>
            </a:extLst>
          </p:cNvPr>
          <p:cNvSpPr>
            <a:spLocks noGrp="1"/>
          </p:cNvSpPr>
          <p:nvPr>
            <p:ph type="sldNum" sz="quarter" idx="12"/>
          </p:nvPr>
        </p:nvSpPr>
        <p:spPr/>
        <p:txBody>
          <a:bodyPr/>
          <a:lstStyle/>
          <a:p>
            <a:fld id="{10FC824F-EE9E-4756-BE5C-27804A8CF881}" type="slidenum">
              <a:rPr lang="en-US" smtClean="0"/>
              <a:t>‹#›</a:t>
            </a:fld>
            <a:endParaRPr lang="en-US"/>
          </a:p>
        </p:txBody>
      </p:sp>
    </p:spTree>
    <p:extLst>
      <p:ext uri="{BB962C8B-B14F-4D97-AF65-F5344CB8AC3E}">
        <p14:creationId xmlns:p14="http://schemas.microsoft.com/office/powerpoint/2010/main" val="910861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08F4D-665C-6818-227D-F328EE8C45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4E4E42-08DB-891B-DEB8-2EE5DA7989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6FB78-EC69-DFEC-73BC-D163964E6C26}"/>
              </a:ext>
            </a:extLst>
          </p:cNvPr>
          <p:cNvSpPr>
            <a:spLocks noGrp="1"/>
          </p:cNvSpPr>
          <p:nvPr>
            <p:ph type="dt" sz="half" idx="10"/>
          </p:nvPr>
        </p:nvSpPr>
        <p:spPr/>
        <p:txBody>
          <a:bodyPr/>
          <a:lstStyle/>
          <a:p>
            <a:fld id="{F723FDCF-164A-4626-889B-D7C6F327FC9A}" type="datetimeFigureOut">
              <a:rPr lang="en-US" smtClean="0"/>
              <a:t>1/2/2023</a:t>
            </a:fld>
            <a:endParaRPr lang="en-US"/>
          </a:p>
        </p:txBody>
      </p:sp>
      <p:sp>
        <p:nvSpPr>
          <p:cNvPr id="5" name="Footer Placeholder 4">
            <a:extLst>
              <a:ext uri="{FF2B5EF4-FFF2-40B4-BE49-F238E27FC236}">
                <a16:creationId xmlns:a16="http://schemas.microsoft.com/office/drawing/2014/main" id="{B74C6C9C-882A-F406-9343-D987E705DA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478B4-5C77-AC7E-5AF9-32B5979E58E0}"/>
              </a:ext>
            </a:extLst>
          </p:cNvPr>
          <p:cNvSpPr>
            <a:spLocks noGrp="1"/>
          </p:cNvSpPr>
          <p:nvPr>
            <p:ph type="sldNum" sz="quarter" idx="12"/>
          </p:nvPr>
        </p:nvSpPr>
        <p:spPr/>
        <p:txBody>
          <a:bodyPr/>
          <a:lstStyle/>
          <a:p>
            <a:fld id="{10FC824F-EE9E-4756-BE5C-27804A8CF881}" type="slidenum">
              <a:rPr lang="en-US" smtClean="0"/>
              <a:t>‹#›</a:t>
            </a:fld>
            <a:endParaRPr lang="en-US"/>
          </a:p>
        </p:txBody>
      </p:sp>
    </p:spTree>
    <p:extLst>
      <p:ext uri="{BB962C8B-B14F-4D97-AF65-F5344CB8AC3E}">
        <p14:creationId xmlns:p14="http://schemas.microsoft.com/office/powerpoint/2010/main" val="3802825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F213B5-6824-0FDA-5131-E47325E171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4E61BF-C4F2-FB08-DAE7-1FD3D6522C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9014B8-F672-833B-16E2-E1EB2A90C3CA}"/>
              </a:ext>
            </a:extLst>
          </p:cNvPr>
          <p:cNvSpPr>
            <a:spLocks noGrp="1"/>
          </p:cNvSpPr>
          <p:nvPr>
            <p:ph type="dt" sz="half" idx="10"/>
          </p:nvPr>
        </p:nvSpPr>
        <p:spPr/>
        <p:txBody>
          <a:bodyPr/>
          <a:lstStyle/>
          <a:p>
            <a:fld id="{F723FDCF-164A-4626-889B-D7C6F327FC9A}" type="datetimeFigureOut">
              <a:rPr lang="en-US" smtClean="0"/>
              <a:t>1/2/2023</a:t>
            </a:fld>
            <a:endParaRPr lang="en-US"/>
          </a:p>
        </p:txBody>
      </p:sp>
      <p:sp>
        <p:nvSpPr>
          <p:cNvPr id="5" name="Footer Placeholder 4">
            <a:extLst>
              <a:ext uri="{FF2B5EF4-FFF2-40B4-BE49-F238E27FC236}">
                <a16:creationId xmlns:a16="http://schemas.microsoft.com/office/drawing/2014/main" id="{B79DC970-FD41-DD22-2738-1EA7CD38DD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AF6C3-AEFD-5C7E-5447-AA961A5D146D}"/>
              </a:ext>
            </a:extLst>
          </p:cNvPr>
          <p:cNvSpPr>
            <a:spLocks noGrp="1"/>
          </p:cNvSpPr>
          <p:nvPr>
            <p:ph type="sldNum" sz="quarter" idx="12"/>
          </p:nvPr>
        </p:nvSpPr>
        <p:spPr/>
        <p:txBody>
          <a:bodyPr/>
          <a:lstStyle/>
          <a:p>
            <a:fld id="{10FC824F-EE9E-4756-BE5C-27804A8CF881}" type="slidenum">
              <a:rPr lang="en-US" smtClean="0"/>
              <a:t>‹#›</a:t>
            </a:fld>
            <a:endParaRPr lang="en-US"/>
          </a:p>
        </p:txBody>
      </p:sp>
    </p:spTree>
    <p:extLst>
      <p:ext uri="{BB962C8B-B14F-4D97-AF65-F5344CB8AC3E}">
        <p14:creationId xmlns:p14="http://schemas.microsoft.com/office/powerpoint/2010/main" val="3702739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7467D-70F6-4421-8136-F187AB35B6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7D4C97-2BA5-FDEA-E38B-D138C80DD4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35F5C-B7EE-5D4B-FC1E-92553B8B68F9}"/>
              </a:ext>
            </a:extLst>
          </p:cNvPr>
          <p:cNvSpPr>
            <a:spLocks noGrp="1"/>
          </p:cNvSpPr>
          <p:nvPr>
            <p:ph type="dt" sz="half" idx="10"/>
          </p:nvPr>
        </p:nvSpPr>
        <p:spPr/>
        <p:txBody>
          <a:bodyPr/>
          <a:lstStyle/>
          <a:p>
            <a:fld id="{F723FDCF-164A-4626-889B-D7C6F327FC9A}" type="datetimeFigureOut">
              <a:rPr lang="en-US" smtClean="0"/>
              <a:t>1/2/2023</a:t>
            </a:fld>
            <a:endParaRPr lang="en-US"/>
          </a:p>
        </p:txBody>
      </p:sp>
      <p:sp>
        <p:nvSpPr>
          <p:cNvPr id="5" name="Footer Placeholder 4">
            <a:extLst>
              <a:ext uri="{FF2B5EF4-FFF2-40B4-BE49-F238E27FC236}">
                <a16:creationId xmlns:a16="http://schemas.microsoft.com/office/drawing/2014/main" id="{FA7D016D-D71E-2EB9-456A-500295634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36CC8-E296-B43C-12A5-5E74AD382966}"/>
              </a:ext>
            </a:extLst>
          </p:cNvPr>
          <p:cNvSpPr>
            <a:spLocks noGrp="1"/>
          </p:cNvSpPr>
          <p:nvPr>
            <p:ph type="sldNum" sz="quarter" idx="12"/>
          </p:nvPr>
        </p:nvSpPr>
        <p:spPr/>
        <p:txBody>
          <a:bodyPr/>
          <a:lstStyle/>
          <a:p>
            <a:fld id="{10FC824F-EE9E-4756-BE5C-27804A8CF881}" type="slidenum">
              <a:rPr lang="en-US" smtClean="0"/>
              <a:t>‹#›</a:t>
            </a:fld>
            <a:endParaRPr lang="en-US"/>
          </a:p>
        </p:txBody>
      </p:sp>
    </p:spTree>
    <p:extLst>
      <p:ext uri="{BB962C8B-B14F-4D97-AF65-F5344CB8AC3E}">
        <p14:creationId xmlns:p14="http://schemas.microsoft.com/office/powerpoint/2010/main" val="1530665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A3FE-357B-B25F-98C8-812B85449E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25EC0F-6128-FF66-6312-6DABBACEA9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4EE242-8641-FCFD-4DF6-DC49E1CB63F0}"/>
              </a:ext>
            </a:extLst>
          </p:cNvPr>
          <p:cNvSpPr>
            <a:spLocks noGrp="1"/>
          </p:cNvSpPr>
          <p:nvPr>
            <p:ph type="dt" sz="half" idx="10"/>
          </p:nvPr>
        </p:nvSpPr>
        <p:spPr/>
        <p:txBody>
          <a:bodyPr/>
          <a:lstStyle/>
          <a:p>
            <a:fld id="{F723FDCF-164A-4626-889B-D7C6F327FC9A}" type="datetimeFigureOut">
              <a:rPr lang="en-US" smtClean="0"/>
              <a:t>1/2/2023</a:t>
            </a:fld>
            <a:endParaRPr lang="en-US"/>
          </a:p>
        </p:txBody>
      </p:sp>
      <p:sp>
        <p:nvSpPr>
          <p:cNvPr id="5" name="Footer Placeholder 4">
            <a:extLst>
              <a:ext uri="{FF2B5EF4-FFF2-40B4-BE49-F238E27FC236}">
                <a16:creationId xmlns:a16="http://schemas.microsoft.com/office/drawing/2014/main" id="{1F3AA6E5-AB2A-B4E7-A915-6F776750AC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49D3C6-BB80-AD69-E92C-92519BD6C54D}"/>
              </a:ext>
            </a:extLst>
          </p:cNvPr>
          <p:cNvSpPr>
            <a:spLocks noGrp="1"/>
          </p:cNvSpPr>
          <p:nvPr>
            <p:ph type="sldNum" sz="quarter" idx="12"/>
          </p:nvPr>
        </p:nvSpPr>
        <p:spPr/>
        <p:txBody>
          <a:bodyPr/>
          <a:lstStyle/>
          <a:p>
            <a:fld id="{10FC824F-EE9E-4756-BE5C-27804A8CF881}" type="slidenum">
              <a:rPr lang="en-US" smtClean="0"/>
              <a:t>‹#›</a:t>
            </a:fld>
            <a:endParaRPr lang="en-US"/>
          </a:p>
        </p:txBody>
      </p:sp>
    </p:spTree>
    <p:extLst>
      <p:ext uri="{BB962C8B-B14F-4D97-AF65-F5344CB8AC3E}">
        <p14:creationId xmlns:p14="http://schemas.microsoft.com/office/powerpoint/2010/main" val="144155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B9A83-4585-1BDB-5999-66BCCAB01A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722D2F-E1DB-8B2E-BF17-38974078C8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728536-248F-9011-5B84-A54F2D31C3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78B7DC-382A-21F9-7A71-ED542486E424}"/>
              </a:ext>
            </a:extLst>
          </p:cNvPr>
          <p:cNvSpPr>
            <a:spLocks noGrp="1"/>
          </p:cNvSpPr>
          <p:nvPr>
            <p:ph type="dt" sz="half" idx="10"/>
          </p:nvPr>
        </p:nvSpPr>
        <p:spPr/>
        <p:txBody>
          <a:bodyPr/>
          <a:lstStyle/>
          <a:p>
            <a:fld id="{F723FDCF-164A-4626-889B-D7C6F327FC9A}" type="datetimeFigureOut">
              <a:rPr lang="en-US" smtClean="0"/>
              <a:t>1/2/2023</a:t>
            </a:fld>
            <a:endParaRPr lang="en-US"/>
          </a:p>
        </p:txBody>
      </p:sp>
      <p:sp>
        <p:nvSpPr>
          <p:cNvPr id="6" name="Footer Placeholder 5">
            <a:extLst>
              <a:ext uri="{FF2B5EF4-FFF2-40B4-BE49-F238E27FC236}">
                <a16:creationId xmlns:a16="http://schemas.microsoft.com/office/drawing/2014/main" id="{0AC74D86-C927-F631-C8F1-95276D19B4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1375F9-BB77-0163-C78F-8926BC9C256C}"/>
              </a:ext>
            </a:extLst>
          </p:cNvPr>
          <p:cNvSpPr>
            <a:spLocks noGrp="1"/>
          </p:cNvSpPr>
          <p:nvPr>
            <p:ph type="sldNum" sz="quarter" idx="12"/>
          </p:nvPr>
        </p:nvSpPr>
        <p:spPr/>
        <p:txBody>
          <a:bodyPr/>
          <a:lstStyle/>
          <a:p>
            <a:fld id="{10FC824F-EE9E-4756-BE5C-27804A8CF881}" type="slidenum">
              <a:rPr lang="en-US" smtClean="0"/>
              <a:t>‹#›</a:t>
            </a:fld>
            <a:endParaRPr lang="en-US"/>
          </a:p>
        </p:txBody>
      </p:sp>
    </p:spTree>
    <p:extLst>
      <p:ext uri="{BB962C8B-B14F-4D97-AF65-F5344CB8AC3E}">
        <p14:creationId xmlns:p14="http://schemas.microsoft.com/office/powerpoint/2010/main" val="2688682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D0605-48D9-62D1-C2CB-18F8E42D77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6C9CFA-773B-95E7-FCFB-BF9A98C5C1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7CC3BD-DC02-00B2-5AAC-E5D4CE9F34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E4E20D-13DC-8171-F929-CEB9108F84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DD8BE7-EBA5-77C5-E524-3FC8725AE2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90D44F-6B0D-4191-9EF5-DC56590B5B20}"/>
              </a:ext>
            </a:extLst>
          </p:cNvPr>
          <p:cNvSpPr>
            <a:spLocks noGrp="1"/>
          </p:cNvSpPr>
          <p:nvPr>
            <p:ph type="dt" sz="half" idx="10"/>
          </p:nvPr>
        </p:nvSpPr>
        <p:spPr/>
        <p:txBody>
          <a:bodyPr/>
          <a:lstStyle/>
          <a:p>
            <a:fld id="{F723FDCF-164A-4626-889B-D7C6F327FC9A}" type="datetimeFigureOut">
              <a:rPr lang="en-US" smtClean="0"/>
              <a:t>1/2/2023</a:t>
            </a:fld>
            <a:endParaRPr lang="en-US"/>
          </a:p>
        </p:txBody>
      </p:sp>
      <p:sp>
        <p:nvSpPr>
          <p:cNvPr id="8" name="Footer Placeholder 7">
            <a:extLst>
              <a:ext uri="{FF2B5EF4-FFF2-40B4-BE49-F238E27FC236}">
                <a16:creationId xmlns:a16="http://schemas.microsoft.com/office/drawing/2014/main" id="{3A835B14-4F7E-19FA-76E4-762BBF41B8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45AE55-6D85-BF4E-985F-0067C74E4565}"/>
              </a:ext>
            </a:extLst>
          </p:cNvPr>
          <p:cNvSpPr>
            <a:spLocks noGrp="1"/>
          </p:cNvSpPr>
          <p:nvPr>
            <p:ph type="sldNum" sz="quarter" idx="12"/>
          </p:nvPr>
        </p:nvSpPr>
        <p:spPr/>
        <p:txBody>
          <a:bodyPr/>
          <a:lstStyle/>
          <a:p>
            <a:fld id="{10FC824F-EE9E-4756-BE5C-27804A8CF881}" type="slidenum">
              <a:rPr lang="en-US" smtClean="0"/>
              <a:t>‹#›</a:t>
            </a:fld>
            <a:endParaRPr lang="en-US"/>
          </a:p>
        </p:txBody>
      </p:sp>
    </p:spTree>
    <p:extLst>
      <p:ext uri="{BB962C8B-B14F-4D97-AF65-F5344CB8AC3E}">
        <p14:creationId xmlns:p14="http://schemas.microsoft.com/office/powerpoint/2010/main" val="4280244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9452B-3D56-083D-D6D6-77CC6EFDB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3D93E9-123E-F384-13C5-0A901C8FE6BD}"/>
              </a:ext>
            </a:extLst>
          </p:cNvPr>
          <p:cNvSpPr>
            <a:spLocks noGrp="1"/>
          </p:cNvSpPr>
          <p:nvPr>
            <p:ph type="dt" sz="half" idx="10"/>
          </p:nvPr>
        </p:nvSpPr>
        <p:spPr/>
        <p:txBody>
          <a:bodyPr/>
          <a:lstStyle/>
          <a:p>
            <a:fld id="{F723FDCF-164A-4626-889B-D7C6F327FC9A}" type="datetimeFigureOut">
              <a:rPr lang="en-US" smtClean="0"/>
              <a:t>1/2/2023</a:t>
            </a:fld>
            <a:endParaRPr lang="en-US"/>
          </a:p>
        </p:txBody>
      </p:sp>
      <p:sp>
        <p:nvSpPr>
          <p:cNvPr id="4" name="Footer Placeholder 3">
            <a:extLst>
              <a:ext uri="{FF2B5EF4-FFF2-40B4-BE49-F238E27FC236}">
                <a16:creationId xmlns:a16="http://schemas.microsoft.com/office/drawing/2014/main" id="{3C9BBDA9-5B40-A8A1-F8FB-ADC4F98026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C98377-0EA6-601A-DD5D-458E3C0C31F8}"/>
              </a:ext>
            </a:extLst>
          </p:cNvPr>
          <p:cNvSpPr>
            <a:spLocks noGrp="1"/>
          </p:cNvSpPr>
          <p:nvPr>
            <p:ph type="sldNum" sz="quarter" idx="12"/>
          </p:nvPr>
        </p:nvSpPr>
        <p:spPr/>
        <p:txBody>
          <a:bodyPr/>
          <a:lstStyle/>
          <a:p>
            <a:fld id="{10FC824F-EE9E-4756-BE5C-27804A8CF881}" type="slidenum">
              <a:rPr lang="en-US" smtClean="0"/>
              <a:t>‹#›</a:t>
            </a:fld>
            <a:endParaRPr lang="en-US"/>
          </a:p>
        </p:txBody>
      </p:sp>
    </p:spTree>
    <p:extLst>
      <p:ext uri="{BB962C8B-B14F-4D97-AF65-F5344CB8AC3E}">
        <p14:creationId xmlns:p14="http://schemas.microsoft.com/office/powerpoint/2010/main" val="3551833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181F5-8BE7-20C4-231E-7F79409B5A91}"/>
              </a:ext>
            </a:extLst>
          </p:cNvPr>
          <p:cNvSpPr>
            <a:spLocks noGrp="1"/>
          </p:cNvSpPr>
          <p:nvPr>
            <p:ph type="dt" sz="half" idx="10"/>
          </p:nvPr>
        </p:nvSpPr>
        <p:spPr/>
        <p:txBody>
          <a:bodyPr/>
          <a:lstStyle/>
          <a:p>
            <a:fld id="{F723FDCF-164A-4626-889B-D7C6F327FC9A}" type="datetimeFigureOut">
              <a:rPr lang="en-US" smtClean="0"/>
              <a:t>1/2/2023</a:t>
            </a:fld>
            <a:endParaRPr lang="en-US"/>
          </a:p>
        </p:txBody>
      </p:sp>
      <p:sp>
        <p:nvSpPr>
          <p:cNvPr id="3" name="Footer Placeholder 2">
            <a:extLst>
              <a:ext uri="{FF2B5EF4-FFF2-40B4-BE49-F238E27FC236}">
                <a16:creationId xmlns:a16="http://schemas.microsoft.com/office/drawing/2014/main" id="{164487ED-9E33-8D2B-9DA3-BFC0095513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CB4642-CDAC-8327-36DB-07A318589FA9}"/>
              </a:ext>
            </a:extLst>
          </p:cNvPr>
          <p:cNvSpPr>
            <a:spLocks noGrp="1"/>
          </p:cNvSpPr>
          <p:nvPr>
            <p:ph type="sldNum" sz="quarter" idx="12"/>
          </p:nvPr>
        </p:nvSpPr>
        <p:spPr/>
        <p:txBody>
          <a:bodyPr/>
          <a:lstStyle/>
          <a:p>
            <a:fld id="{10FC824F-EE9E-4756-BE5C-27804A8CF881}" type="slidenum">
              <a:rPr lang="en-US" smtClean="0"/>
              <a:t>‹#›</a:t>
            </a:fld>
            <a:endParaRPr lang="en-US"/>
          </a:p>
        </p:txBody>
      </p:sp>
    </p:spTree>
    <p:extLst>
      <p:ext uri="{BB962C8B-B14F-4D97-AF65-F5344CB8AC3E}">
        <p14:creationId xmlns:p14="http://schemas.microsoft.com/office/powerpoint/2010/main" val="3494880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52D9A-69DF-42B7-B4B5-7B18F3340D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6D4C42-80ED-986A-1266-0F51A78FFF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26E9A5-1D5A-8AD4-4095-1138322DA1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C3B3BA-E5B3-DA4F-085D-1CEB0CF40C88}"/>
              </a:ext>
            </a:extLst>
          </p:cNvPr>
          <p:cNvSpPr>
            <a:spLocks noGrp="1"/>
          </p:cNvSpPr>
          <p:nvPr>
            <p:ph type="dt" sz="half" idx="10"/>
          </p:nvPr>
        </p:nvSpPr>
        <p:spPr/>
        <p:txBody>
          <a:bodyPr/>
          <a:lstStyle/>
          <a:p>
            <a:fld id="{F723FDCF-164A-4626-889B-D7C6F327FC9A}" type="datetimeFigureOut">
              <a:rPr lang="en-US" smtClean="0"/>
              <a:t>1/2/2023</a:t>
            </a:fld>
            <a:endParaRPr lang="en-US"/>
          </a:p>
        </p:txBody>
      </p:sp>
      <p:sp>
        <p:nvSpPr>
          <p:cNvPr id="6" name="Footer Placeholder 5">
            <a:extLst>
              <a:ext uri="{FF2B5EF4-FFF2-40B4-BE49-F238E27FC236}">
                <a16:creationId xmlns:a16="http://schemas.microsoft.com/office/drawing/2014/main" id="{4EE89D22-68EE-F54C-3FD5-DDE221D18F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CF4535-73F6-DF3C-68FB-85FC8C1A2CE2}"/>
              </a:ext>
            </a:extLst>
          </p:cNvPr>
          <p:cNvSpPr>
            <a:spLocks noGrp="1"/>
          </p:cNvSpPr>
          <p:nvPr>
            <p:ph type="sldNum" sz="quarter" idx="12"/>
          </p:nvPr>
        </p:nvSpPr>
        <p:spPr/>
        <p:txBody>
          <a:bodyPr/>
          <a:lstStyle/>
          <a:p>
            <a:fld id="{10FC824F-EE9E-4756-BE5C-27804A8CF881}" type="slidenum">
              <a:rPr lang="en-US" smtClean="0"/>
              <a:t>‹#›</a:t>
            </a:fld>
            <a:endParaRPr lang="en-US"/>
          </a:p>
        </p:txBody>
      </p:sp>
    </p:spTree>
    <p:extLst>
      <p:ext uri="{BB962C8B-B14F-4D97-AF65-F5344CB8AC3E}">
        <p14:creationId xmlns:p14="http://schemas.microsoft.com/office/powerpoint/2010/main" val="3844190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CE4E0-DBAC-86B5-2ECE-E8A9D07D29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3E930-2DE3-D4FE-A12B-010F94546C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2A32FA-8C4D-9E16-1D79-C3D9BD9B1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DE177E-5960-8895-B460-42B1E1C91C2B}"/>
              </a:ext>
            </a:extLst>
          </p:cNvPr>
          <p:cNvSpPr>
            <a:spLocks noGrp="1"/>
          </p:cNvSpPr>
          <p:nvPr>
            <p:ph type="dt" sz="half" idx="10"/>
          </p:nvPr>
        </p:nvSpPr>
        <p:spPr/>
        <p:txBody>
          <a:bodyPr/>
          <a:lstStyle/>
          <a:p>
            <a:fld id="{F723FDCF-164A-4626-889B-D7C6F327FC9A}" type="datetimeFigureOut">
              <a:rPr lang="en-US" smtClean="0"/>
              <a:t>1/2/2023</a:t>
            </a:fld>
            <a:endParaRPr lang="en-US"/>
          </a:p>
        </p:txBody>
      </p:sp>
      <p:sp>
        <p:nvSpPr>
          <p:cNvPr id="6" name="Footer Placeholder 5">
            <a:extLst>
              <a:ext uri="{FF2B5EF4-FFF2-40B4-BE49-F238E27FC236}">
                <a16:creationId xmlns:a16="http://schemas.microsoft.com/office/drawing/2014/main" id="{F1EE18AE-64E6-1472-D16F-AAF1A503F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051A19-38AE-6329-EC88-D3892F1BEAF0}"/>
              </a:ext>
            </a:extLst>
          </p:cNvPr>
          <p:cNvSpPr>
            <a:spLocks noGrp="1"/>
          </p:cNvSpPr>
          <p:nvPr>
            <p:ph type="sldNum" sz="quarter" idx="12"/>
          </p:nvPr>
        </p:nvSpPr>
        <p:spPr/>
        <p:txBody>
          <a:bodyPr/>
          <a:lstStyle/>
          <a:p>
            <a:fld id="{10FC824F-EE9E-4756-BE5C-27804A8CF881}" type="slidenum">
              <a:rPr lang="en-US" smtClean="0"/>
              <a:t>‹#›</a:t>
            </a:fld>
            <a:endParaRPr lang="en-US"/>
          </a:p>
        </p:txBody>
      </p:sp>
    </p:spTree>
    <p:extLst>
      <p:ext uri="{BB962C8B-B14F-4D97-AF65-F5344CB8AC3E}">
        <p14:creationId xmlns:p14="http://schemas.microsoft.com/office/powerpoint/2010/main" val="777405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58E727-D010-B432-9B83-17C071C06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2E77C6-9546-EBEB-7733-C397ED6B71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8D43B-2009-EB4C-87B2-8D6E4B188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23FDCF-164A-4626-889B-D7C6F327FC9A}" type="datetimeFigureOut">
              <a:rPr lang="en-US" smtClean="0"/>
              <a:t>1/2/2023</a:t>
            </a:fld>
            <a:endParaRPr lang="en-US"/>
          </a:p>
        </p:txBody>
      </p:sp>
      <p:sp>
        <p:nvSpPr>
          <p:cNvPr id="5" name="Footer Placeholder 4">
            <a:extLst>
              <a:ext uri="{FF2B5EF4-FFF2-40B4-BE49-F238E27FC236}">
                <a16:creationId xmlns:a16="http://schemas.microsoft.com/office/drawing/2014/main" id="{70601EED-DBA6-FD73-0789-93D6894580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7E8EB-1EF1-F57D-24B6-E75A7EB856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FC824F-EE9E-4756-BE5C-27804A8CF881}" type="slidenum">
              <a:rPr lang="en-US" smtClean="0"/>
              <a:t>‹#›</a:t>
            </a:fld>
            <a:endParaRPr lang="en-US"/>
          </a:p>
        </p:txBody>
      </p:sp>
    </p:spTree>
    <p:extLst>
      <p:ext uri="{BB962C8B-B14F-4D97-AF65-F5344CB8AC3E}">
        <p14:creationId xmlns:p14="http://schemas.microsoft.com/office/powerpoint/2010/main" val="97899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1concordchurchofch.wixsite.com/churchofchrist" TargetMode="External"/><Relationship Id="rId4" Type="http://schemas.openxmlformats.org/officeDocument/2006/relationships/hyperlink" Target="https://1drv.ms/b/s!AnLLCb3KRCI_gc9TCLNac5-rBhQnIw?e=x8mDwE"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1drv.ms/u/s!AnLLCb3KRCI_gdBhd8wQj_iVUfjgPw?e=sTtbyR" TargetMode="External"/><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cid:13e0dd53-607d-4e6f-9be8-a2340168253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hyperlink" Target="https://1drv.ms/u/s!AnLLCb3KRCI_gc924FZsQSn57OTgEA?e=LF1bbZ"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hyperlink" Target="file:///C:\Users\crcor\OneDrive\Documents\Email%20attachments\Mount%20Elgon%20Youth%20Conference.pdf" TargetMode="External"/><Relationship Id="rId4" Type="http://schemas.openxmlformats.org/officeDocument/2006/relationships/image" Target="../media/image65.jpeg"/><Relationship Id="rId9" Type="http://schemas.openxmlformats.org/officeDocument/2006/relationships/hyperlink" Target="https://1drv.ms/u/s!AnLLCb3KRCI_gdBhd8wQj_iVUfjgPw?e=sTtbyR"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file:///C:\Users\crcor\OneDrive\Documents\Email%20attachments\Peter%20and%20Michael%20(Sierra%20Leone%20Evangelist)%20Introduction.pdf" TargetMode="External"/><Relationship Id="rId3" Type="http://schemas.openxmlformats.org/officeDocument/2006/relationships/image" Target="../media/image70.jpeg"/><Relationship Id="rId7" Type="http://schemas.openxmlformats.org/officeDocument/2006/relationships/image" Target="cid:13e0dd53-607d-4e6f-9be8-a23401682534"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cid:8a5775f0-d20a-4b7f-8477-adc5d176af46" TargetMode="External"/><Relationship Id="rId4" Type="http://schemas.openxmlformats.org/officeDocument/2006/relationships/image" Target="../media/image71.png"/><Relationship Id="rId9" Type="http://schemas.openxmlformats.org/officeDocument/2006/relationships/hyperlink" Target="https://1drv.ms/u/s!AnLLCb3KRCI_gc93etIHUulRUn98RQ?e=hFpV1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1drv.ms/b/s!AnLLCb3KRCI_gc9TCLNac5-rBhQnIw?e=x8mDwE" TargetMode="External"/><Relationship Id="rId5" Type="http://schemas.openxmlformats.org/officeDocument/2006/relationships/hyperlink" Target="https://1drv.ms/u/s!AnLLCb3KRCI_gc9twcbxioOsR2nVhQ?e=6Rle47" TargetMode="Externa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microsoft.com/office/2007/relationships/media" Target="../media/media2.mp4"/><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7.xml"/><Relationship Id="rId5" Type="http://schemas.openxmlformats.org/officeDocument/2006/relationships/slideLayout" Target="../slideLayouts/slideLayout2.xml"/><Relationship Id="rId10" Type="http://schemas.openxmlformats.org/officeDocument/2006/relationships/image" Target="../media/image18.png"/><Relationship Id="rId4" Type="http://schemas.openxmlformats.org/officeDocument/2006/relationships/video" Target="../media/media2.mp4"/><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10" name="Rectangle 8">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97EE095-83F9-D7BA-30A4-DC0190D3BD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12"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3EEA2993-AA3F-BF19-342B-C24A1F45A071}"/>
              </a:ext>
            </a:extLst>
          </p:cNvPr>
          <p:cNvSpPr txBox="1"/>
          <p:nvPr/>
        </p:nvSpPr>
        <p:spPr>
          <a:xfrm>
            <a:off x="8899459" y="2498154"/>
            <a:ext cx="3036519" cy="2554545"/>
          </a:xfrm>
          <a:prstGeom prst="rect">
            <a:avLst/>
          </a:prstGeom>
          <a:solidFill>
            <a:schemeClr val="bg1">
              <a:lumMod val="95000"/>
            </a:schemeClr>
          </a:solidFill>
          <a:ln w="38100">
            <a:solidFill>
              <a:schemeClr val="accent1"/>
            </a:solidFill>
          </a:ln>
        </p:spPr>
        <p:txBody>
          <a:bodyPr wrap="square" lIns="91440" tIns="45720" rIns="91440" bIns="45720" rtlCol="0" anchor="t">
            <a:spAutoFit/>
          </a:bodyPr>
          <a:lstStyle/>
          <a:p>
            <a:r>
              <a:rPr lang="en-US" sz="2000" b="1"/>
              <a:t>Chuck and Marci Cordon </a:t>
            </a:r>
          </a:p>
          <a:p>
            <a:endParaRPr lang="en-US" sz="2000" b="1"/>
          </a:p>
          <a:p>
            <a:r>
              <a:rPr lang="en-US" sz="2000" b="1"/>
              <a:t>Post Mission Campaign Report</a:t>
            </a:r>
            <a:endParaRPr lang="en-US" sz="2000" b="1">
              <a:cs typeface="Calibri"/>
            </a:endParaRPr>
          </a:p>
          <a:p>
            <a:endParaRPr lang="en-US" sz="2000" b="1"/>
          </a:p>
          <a:p>
            <a:r>
              <a:rPr lang="en-US" sz="2000" b="1"/>
              <a:t>Nigeria/Uganda</a:t>
            </a:r>
          </a:p>
          <a:p>
            <a:endParaRPr lang="en-US" sz="2000" b="1"/>
          </a:p>
          <a:p>
            <a:r>
              <a:rPr lang="en-US" sz="2000" b="1"/>
              <a:t>Aug 24 – Dec 1 2022</a:t>
            </a:r>
            <a:endParaRPr lang="en-US" b="1"/>
          </a:p>
        </p:txBody>
      </p:sp>
      <p:sp>
        <p:nvSpPr>
          <p:cNvPr id="2" name="TextBox 1">
            <a:extLst>
              <a:ext uri="{FF2B5EF4-FFF2-40B4-BE49-F238E27FC236}">
                <a16:creationId xmlns:a16="http://schemas.microsoft.com/office/drawing/2014/main" id="{D743F0BD-1A8E-1E62-9AD7-F6D1CA50A958}"/>
              </a:ext>
            </a:extLst>
          </p:cNvPr>
          <p:cNvSpPr txBox="1"/>
          <p:nvPr/>
        </p:nvSpPr>
        <p:spPr>
          <a:xfrm>
            <a:off x="7433439" y="5339941"/>
            <a:ext cx="4502539" cy="353943"/>
          </a:xfrm>
          <a:prstGeom prst="rect">
            <a:avLst/>
          </a:prstGeom>
          <a:solidFill>
            <a:schemeClr val="bg1"/>
          </a:solidFill>
        </p:spPr>
        <p:txBody>
          <a:bodyPr wrap="square" rtlCol="0">
            <a:spAutoFit/>
          </a:bodyPr>
          <a:lstStyle/>
          <a:p>
            <a:r>
              <a:rPr kumimoji="0" lang="en-US" sz="1700" b="1" i="0" u="none" strike="noStrike" kern="1200" cap="none" spc="0" normalizeH="0" baseline="0" noProof="0" dirty="0">
                <a:ln>
                  <a:noFill/>
                </a:ln>
                <a:solidFill>
                  <a:srgbClr val="C000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Link to Savannah Church of Christ Mission Page</a:t>
            </a:r>
            <a:endParaRPr lang="en-US" sz="1700" b="1" dirty="0">
              <a:solidFill>
                <a:srgbClr val="C00000"/>
              </a:solidFill>
            </a:endParaRPr>
          </a:p>
        </p:txBody>
      </p:sp>
      <p:sp>
        <p:nvSpPr>
          <p:cNvPr id="3" name="TextBox 2">
            <a:extLst>
              <a:ext uri="{FF2B5EF4-FFF2-40B4-BE49-F238E27FC236}">
                <a16:creationId xmlns:a16="http://schemas.microsoft.com/office/drawing/2014/main" id="{327F2FDD-4D91-1B99-5090-285B69F9B6CF}"/>
              </a:ext>
            </a:extLst>
          </p:cNvPr>
          <p:cNvSpPr txBox="1"/>
          <p:nvPr/>
        </p:nvSpPr>
        <p:spPr>
          <a:xfrm>
            <a:off x="8348837" y="5878814"/>
            <a:ext cx="3403600" cy="369332"/>
          </a:xfrm>
          <a:prstGeom prst="rect">
            <a:avLst/>
          </a:prstGeom>
          <a:solidFill>
            <a:schemeClr val="bg1"/>
          </a:solidFill>
        </p:spPr>
        <p:txBody>
          <a:bodyPr wrap="square" rtlCol="0">
            <a:spAutoFit/>
          </a:bodyPr>
          <a:lstStyle/>
          <a:p>
            <a:r>
              <a:rPr lang="en-US" dirty="0">
                <a:hlinkClick r:id="rId5"/>
              </a:rPr>
              <a:t>Link to Concord Church of Christ</a:t>
            </a:r>
            <a:endParaRPr lang="en-US" dirty="0">
              <a:solidFill>
                <a:srgbClr val="C00000"/>
              </a:solidFill>
            </a:endParaRPr>
          </a:p>
        </p:txBody>
      </p:sp>
    </p:spTree>
    <p:extLst>
      <p:ext uri="{BB962C8B-B14F-4D97-AF65-F5344CB8AC3E}">
        <p14:creationId xmlns:p14="http://schemas.microsoft.com/office/powerpoint/2010/main" val="1086337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7" name="Rectangle 23">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3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5">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group of people standing outside&#10;&#10;Description automatically generated with medium confidence">
            <a:extLst>
              <a:ext uri="{FF2B5EF4-FFF2-40B4-BE49-F238E27FC236}">
                <a16:creationId xmlns:a16="http://schemas.microsoft.com/office/drawing/2014/main" id="{C9B6B733-9621-C2A5-B01B-156096D12B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7207" y="643467"/>
            <a:ext cx="2612826" cy="2475653"/>
          </a:xfrm>
          <a:prstGeom prst="rect">
            <a:avLst/>
          </a:prstGeom>
        </p:spPr>
      </p:pic>
      <p:sp>
        <p:nvSpPr>
          <p:cNvPr id="31" name="Rectangle 27">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person, indoor&#10;&#10;Description automatically generated">
            <a:extLst>
              <a:ext uri="{FF2B5EF4-FFF2-40B4-BE49-F238E27FC236}">
                <a16:creationId xmlns:a16="http://schemas.microsoft.com/office/drawing/2014/main" id="{C023CD36-AC69-C9E2-2C09-406B6E3685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3633" y="677814"/>
            <a:ext cx="3252903" cy="2439677"/>
          </a:xfrm>
          <a:prstGeom prst="rect">
            <a:avLst/>
          </a:prstGeom>
        </p:spPr>
      </p:pic>
      <p:sp>
        <p:nvSpPr>
          <p:cNvPr id="33" name="Rectangle 29">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1">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able, indoor, sitting, floor&#10;&#10;Description automatically generated">
            <a:extLst>
              <a:ext uri="{FF2B5EF4-FFF2-40B4-BE49-F238E27FC236}">
                <a16:creationId xmlns:a16="http://schemas.microsoft.com/office/drawing/2014/main" id="{EC6E7687-F366-5163-1BB7-34A7EDBF1DF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5213" y="3767686"/>
            <a:ext cx="1861627" cy="2482170"/>
          </a:xfrm>
          <a:prstGeom prst="rect">
            <a:avLst/>
          </a:prstGeom>
        </p:spPr>
      </p:pic>
      <p:sp>
        <p:nvSpPr>
          <p:cNvPr id="36" name="Rectangle 33">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itting in a chair&#10;&#10;Description automatically generated with low confidence">
            <a:extLst>
              <a:ext uri="{FF2B5EF4-FFF2-40B4-BE49-F238E27FC236}">
                <a16:creationId xmlns:a16="http://schemas.microsoft.com/office/drawing/2014/main" id="{9FB81FA4-E524-E71F-9AE1-F017ED6C17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13518" y="3767686"/>
            <a:ext cx="3252903" cy="2439677"/>
          </a:xfrm>
          <a:prstGeom prst="rect">
            <a:avLst/>
          </a:prstGeom>
        </p:spPr>
      </p:pic>
      <p:pic>
        <p:nvPicPr>
          <p:cNvPr id="5" name="Picture 4" descr="A picture containing text, indoor, case&#10;&#10;Description automatically generated">
            <a:extLst>
              <a:ext uri="{FF2B5EF4-FFF2-40B4-BE49-F238E27FC236}">
                <a16:creationId xmlns:a16="http://schemas.microsoft.com/office/drawing/2014/main" id="{27C84223-8A77-22FE-2BEB-41480749F17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04019" y="1263527"/>
            <a:ext cx="3357655" cy="4476874"/>
          </a:xfrm>
          <a:prstGeom prst="rect">
            <a:avLst/>
          </a:prstGeom>
        </p:spPr>
      </p:pic>
      <p:sp>
        <p:nvSpPr>
          <p:cNvPr id="2" name="TextBox 1">
            <a:extLst>
              <a:ext uri="{FF2B5EF4-FFF2-40B4-BE49-F238E27FC236}">
                <a16:creationId xmlns:a16="http://schemas.microsoft.com/office/drawing/2014/main" id="{BEFF9EC8-14AB-FED1-2A2C-5BC3E218F93E}"/>
              </a:ext>
            </a:extLst>
          </p:cNvPr>
          <p:cNvSpPr txBox="1"/>
          <p:nvPr/>
        </p:nvSpPr>
        <p:spPr>
          <a:xfrm>
            <a:off x="5224626" y="655934"/>
            <a:ext cx="1516439" cy="461665"/>
          </a:xfrm>
          <a:prstGeom prst="rect">
            <a:avLst/>
          </a:prstGeom>
          <a:solidFill>
            <a:schemeClr val="bg1"/>
          </a:solidFill>
        </p:spPr>
        <p:txBody>
          <a:bodyPr wrap="square" rtlCol="0">
            <a:spAutoFit/>
          </a:bodyPr>
          <a:lstStyle/>
          <a:p>
            <a:pPr algn="ctr"/>
            <a:r>
              <a:rPr lang="en-US" sz="2400" b="1"/>
              <a:t>WVBS KIT</a:t>
            </a:r>
          </a:p>
        </p:txBody>
      </p:sp>
      <p:sp>
        <p:nvSpPr>
          <p:cNvPr id="3" name="TextBox 2">
            <a:extLst>
              <a:ext uri="{FF2B5EF4-FFF2-40B4-BE49-F238E27FC236}">
                <a16:creationId xmlns:a16="http://schemas.microsoft.com/office/drawing/2014/main" id="{ABBA6DF7-985F-CD4D-1FDD-9F59E4412DE5}"/>
              </a:ext>
            </a:extLst>
          </p:cNvPr>
          <p:cNvSpPr txBox="1"/>
          <p:nvPr/>
        </p:nvSpPr>
        <p:spPr>
          <a:xfrm>
            <a:off x="9354353" y="235138"/>
            <a:ext cx="1524001" cy="830997"/>
          </a:xfrm>
          <a:prstGeom prst="rect">
            <a:avLst/>
          </a:prstGeom>
          <a:solidFill>
            <a:schemeClr val="bg1"/>
          </a:solidFill>
        </p:spPr>
        <p:txBody>
          <a:bodyPr wrap="square" rtlCol="0">
            <a:spAutoFit/>
          </a:bodyPr>
          <a:lstStyle/>
          <a:p>
            <a:pPr algn="ctr"/>
            <a:r>
              <a:rPr lang="en-US" sz="1600" b="1"/>
              <a:t>Kit to SBS President: Tom </a:t>
            </a:r>
            <a:r>
              <a:rPr lang="en-US" sz="1600" b="1" err="1"/>
              <a:t>Ekpot</a:t>
            </a:r>
            <a:r>
              <a:rPr lang="en-US" sz="1600" b="1"/>
              <a:t> Udoh</a:t>
            </a:r>
          </a:p>
        </p:txBody>
      </p:sp>
      <p:sp>
        <p:nvSpPr>
          <p:cNvPr id="4" name="TextBox 3">
            <a:extLst>
              <a:ext uri="{FF2B5EF4-FFF2-40B4-BE49-F238E27FC236}">
                <a16:creationId xmlns:a16="http://schemas.microsoft.com/office/drawing/2014/main" id="{C5F82403-62DB-B066-9C55-1EC5CDD61CA4}"/>
              </a:ext>
            </a:extLst>
          </p:cNvPr>
          <p:cNvSpPr txBox="1"/>
          <p:nvPr/>
        </p:nvSpPr>
        <p:spPr>
          <a:xfrm>
            <a:off x="642097" y="2636579"/>
            <a:ext cx="2846295" cy="584775"/>
          </a:xfrm>
          <a:prstGeom prst="rect">
            <a:avLst/>
          </a:prstGeom>
          <a:solidFill>
            <a:schemeClr val="bg1"/>
          </a:solidFill>
        </p:spPr>
        <p:txBody>
          <a:bodyPr wrap="square" lIns="91440" tIns="45720" rIns="91440" bIns="45720" rtlCol="0" anchor="t">
            <a:spAutoFit/>
          </a:bodyPr>
          <a:lstStyle/>
          <a:p>
            <a:pPr algn="ctr"/>
            <a:r>
              <a:rPr lang="en-US" sz="1600" b="1" dirty="0"/>
              <a:t>Graduating international students receiving hard drives</a:t>
            </a:r>
            <a:endParaRPr lang="en-US" sz="1600" b="1" dirty="0" err="1">
              <a:cs typeface="Calibri"/>
            </a:endParaRPr>
          </a:p>
        </p:txBody>
      </p:sp>
      <p:sp>
        <p:nvSpPr>
          <p:cNvPr id="6" name="TextBox 5">
            <a:extLst>
              <a:ext uri="{FF2B5EF4-FFF2-40B4-BE49-F238E27FC236}">
                <a16:creationId xmlns:a16="http://schemas.microsoft.com/office/drawing/2014/main" id="{ADE0038F-AE2C-4A37-AD5A-7A006ACBC262}"/>
              </a:ext>
            </a:extLst>
          </p:cNvPr>
          <p:cNvSpPr txBox="1"/>
          <p:nvPr/>
        </p:nvSpPr>
        <p:spPr>
          <a:xfrm>
            <a:off x="2686852" y="4370108"/>
            <a:ext cx="1210237" cy="1077218"/>
          </a:xfrm>
          <a:prstGeom prst="rect">
            <a:avLst/>
          </a:prstGeom>
          <a:solidFill>
            <a:schemeClr val="bg1"/>
          </a:solidFill>
        </p:spPr>
        <p:txBody>
          <a:bodyPr wrap="square" lIns="91440" tIns="45720" rIns="91440" bIns="45720" rtlCol="0" anchor="t">
            <a:spAutoFit/>
          </a:bodyPr>
          <a:lstStyle/>
          <a:p>
            <a:pPr algn="ctr"/>
            <a:r>
              <a:rPr lang="en-US" sz="1600" b="1" dirty="0"/>
              <a:t>4 TB hard drives with WVBS material</a:t>
            </a:r>
            <a:endParaRPr lang="en-US" dirty="0"/>
          </a:p>
        </p:txBody>
      </p:sp>
      <p:sp>
        <p:nvSpPr>
          <p:cNvPr id="8" name="TextBox 7">
            <a:extLst>
              <a:ext uri="{FF2B5EF4-FFF2-40B4-BE49-F238E27FC236}">
                <a16:creationId xmlns:a16="http://schemas.microsoft.com/office/drawing/2014/main" id="{1EFD458A-2F17-1F34-9A74-8A23464555D2}"/>
              </a:ext>
            </a:extLst>
          </p:cNvPr>
          <p:cNvSpPr txBox="1"/>
          <p:nvPr/>
        </p:nvSpPr>
        <p:spPr>
          <a:xfrm>
            <a:off x="3677829" y="5858159"/>
            <a:ext cx="4684533" cy="369332"/>
          </a:xfrm>
          <a:prstGeom prst="rect">
            <a:avLst/>
          </a:prstGeom>
          <a:noFill/>
        </p:spPr>
        <p:txBody>
          <a:bodyPr wrap="square" rtlCol="0">
            <a:spAutoFit/>
          </a:bodyPr>
          <a:lstStyle/>
          <a:p>
            <a:pPr algn="ctr"/>
            <a:r>
              <a:rPr lang="en-US" dirty="0">
                <a:solidFill>
                  <a:srgbClr val="FF0000"/>
                </a:solidFill>
                <a:hlinkClick r:id="rId8"/>
              </a:rPr>
              <a:t>Link to WVBS Evangelism Kits</a:t>
            </a:r>
            <a:endParaRPr lang="en-US" dirty="0">
              <a:solidFill>
                <a:srgbClr val="FF0000"/>
              </a:solidFill>
            </a:endParaRPr>
          </a:p>
        </p:txBody>
      </p:sp>
    </p:spTree>
    <p:extLst>
      <p:ext uri="{BB962C8B-B14F-4D97-AF65-F5344CB8AC3E}">
        <p14:creationId xmlns:p14="http://schemas.microsoft.com/office/powerpoint/2010/main" val="1640676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40" name="Rectangle 13">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ageSelected1">
            <a:extLst>
              <a:ext uri="{FF2B5EF4-FFF2-40B4-BE49-F238E27FC236}">
                <a16:creationId xmlns:a16="http://schemas.microsoft.com/office/drawing/2014/main" id="{D5906293-BEED-7615-1D99-C6EB60D36070}"/>
              </a:ext>
            </a:extLst>
          </p:cNvPr>
          <p:cNvPicPr/>
          <p:nvPr/>
        </p:nvPicPr>
        <p:blipFill rotWithShape="1">
          <a:blip r:embed="rId3" r:link="rId4" cstate="email">
            <a:extLst>
              <a:ext uri="{28A0092B-C50C-407E-A947-70E740481C1C}">
                <a14:useLocalDpi xmlns:a14="http://schemas.microsoft.com/office/drawing/2010/main"/>
              </a:ext>
            </a:extLst>
          </a:blip>
          <a:srcRect/>
          <a:stretch>
            <a:fillRect/>
          </a:stretch>
        </p:blipFill>
        <p:spPr bwMode="auto">
          <a:xfrm>
            <a:off x="321734" y="321733"/>
            <a:ext cx="5674894" cy="3030842"/>
          </a:xfrm>
          <a:prstGeom prst="rect">
            <a:avLst/>
          </a:prstGeom>
          <a:noFill/>
        </p:spPr>
      </p:pic>
      <p:pic>
        <p:nvPicPr>
          <p:cNvPr id="8" name="Picture 7" descr="A picture containing floor&#10;&#10;Description automatically generated">
            <a:extLst>
              <a:ext uri="{FF2B5EF4-FFF2-40B4-BE49-F238E27FC236}">
                <a16:creationId xmlns:a16="http://schemas.microsoft.com/office/drawing/2014/main" id="{A1288B1F-3FE3-A9E0-8D06-B5D0EBDD90F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3"/>
          <a:stretch/>
        </p:blipFill>
        <p:spPr>
          <a:xfrm>
            <a:off x="321734" y="3524289"/>
            <a:ext cx="2676579" cy="2776517"/>
          </a:xfrm>
          <a:prstGeom prst="rect">
            <a:avLst/>
          </a:prstGeom>
        </p:spPr>
      </p:pic>
      <p:pic>
        <p:nvPicPr>
          <p:cNvPr id="5" name="Picture 4" descr="A yellow school bus&#10;&#10;Description automatically generated with medium confidence">
            <a:extLst>
              <a:ext uri="{FF2B5EF4-FFF2-40B4-BE49-F238E27FC236}">
                <a16:creationId xmlns:a16="http://schemas.microsoft.com/office/drawing/2014/main" id="{A2EA59C8-D36F-8A6F-7A27-F5828C4673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59553" y="3514855"/>
            <a:ext cx="2837076" cy="2785951"/>
          </a:xfrm>
          <a:prstGeom prst="rect">
            <a:avLst/>
          </a:prstGeom>
        </p:spPr>
      </p:pic>
      <p:pic>
        <p:nvPicPr>
          <p:cNvPr id="9" name="Picture 8" descr="A picture containing text, indoor, wall&#10;&#10;Description automatically generated">
            <a:extLst>
              <a:ext uri="{FF2B5EF4-FFF2-40B4-BE49-F238E27FC236}">
                <a16:creationId xmlns:a16="http://schemas.microsoft.com/office/drawing/2014/main" id="{F9C11349-8FAD-0442-D030-227F8F8C32C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195373" y="321733"/>
            <a:ext cx="5674892" cy="5979074"/>
          </a:xfrm>
          <a:prstGeom prst="rect">
            <a:avLst/>
          </a:prstGeom>
        </p:spPr>
      </p:pic>
      <p:sp>
        <p:nvSpPr>
          <p:cNvPr id="2" name="TextBox 1">
            <a:extLst>
              <a:ext uri="{FF2B5EF4-FFF2-40B4-BE49-F238E27FC236}">
                <a16:creationId xmlns:a16="http://schemas.microsoft.com/office/drawing/2014/main" id="{E3BAC4E6-F900-DBC2-890A-E2A2A677A3F8}"/>
              </a:ext>
            </a:extLst>
          </p:cNvPr>
          <p:cNvSpPr txBox="1"/>
          <p:nvPr/>
        </p:nvSpPr>
        <p:spPr>
          <a:xfrm>
            <a:off x="2397180" y="60123"/>
            <a:ext cx="1524001" cy="523220"/>
          </a:xfrm>
          <a:prstGeom prst="rect">
            <a:avLst/>
          </a:prstGeom>
          <a:solidFill>
            <a:schemeClr val="bg1"/>
          </a:solidFill>
        </p:spPr>
        <p:txBody>
          <a:bodyPr wrap="square" rtlCol="0">
            <a:spAutoFit/>
          </a:bodyPr>
          <a:lstStyle/>
          <a:p>
            <a:pPr algn="ctr"/>
            <a:r>
              <a:rPr lang="en-US" sz="1400"/>
              <a:t>Sierra Leone: Peter and Michael </a:t>
            </a:r>
          </a:p>
        </p:txBody>
      </p:sp>
      <p:sp>
        <p:nvSpPr>
          <p:cNvPr id="3" name="TextBox 2">
            <a:extLst>
              <a:ext uri="{FF2B5EF4-FFF2-40B4-BE49-F238E27FC236}">
                <a16:creationId xmlns:a16="http://schemas.microsoft.com/office/drawing/2014/main" id="{08C672BC-56ED-FE91-292F-D64FCAF46DCB}"/>
              </a:ext>
            </a:extLst>
          </p:cNvPr>
          <p:cNvSpPr txBox="1"/>
          <p:nvPr/>
        </p:nvSpPr>
        <p:spPr>
          <a:xfrm>
            <a:off x="8392284" y="583343"/>
            <a:ext cx="1524001" cy="523220"/>
          </a:xfrm>
          <a:prstGeom prst="rect">
            <a:avLst/>
          </a:prstGeom>
          <a:solidFill>
            <a:schemeClr val="bg1"/>
          </a:solidFill>
        </p:spPr>
        <p:txBody>
          <a:bodyPr wrap="square" rtlCol="0">
            <a:spAutoFit/>
          </a:bodyPr>
          <a:lstStyle/>
          <a:p>
            <a:pPr algn="ctr"/>
            <a:r>
              <a:rPr lang="en-US" sz="1400"/>
              <a:t>Eastern Uganda:</a:t>
            </a:r>
          </a:p>
          <a:p>
            <a:pPr algn="ctr"/>
            <a:r>
              <a:rPr lang="en-US" sz="1400"/>
              <a:t>Wabomba George</a:t>
            </a:r>
          </a:p>
        </p:txBody>
      </p:sp>
      <p:sp>
        <p:nvSpPr>
          <p:cNvPr id="4" name="TextBox 3">
            <a:extLst>
              <a:ext uri="{FF2B5EF4-FFF2-40B4-BE49-F238E27FC236}">
                <a16:creationId xmlns:a16="http://schemas.microsoft.com/office/drawing/2014/main" id="{A1CE04E0-D8F5-AC50-949F-4F2924E7D5D3}"/>
              </a:ext>
            </a:extLst>
          </p:cNvPr>
          <p:cNvSpPr txBox="1"/>
          <p:nvPr/>
        </p:nvSpPr>
        <p:spPr>
          <a:xfrm>
            <a:off x="3738300" y="3620401"/>
            <a:ext cx="1524001" cy="307777"/>
          </a:xfrm>
          <a:prstGeom prst="rect">
            <a:avLst/>
          </a:prstGeom>
          <a:solidFill>
            <a:schemeClr val="bg1"/>
          </a:solidFill>
        </p:spPr>
        <p:txBody>
          <a:bodyPr wrap="square" rtlCol="0">
            <a:spAutoFit/>
          </a:bodyPr>
          <a:lstStyle/>
          <a:p>
            <a:pPr algn="ctr"/>
            <a:r>
              <a:rPr lang="en-US" sz="1400"/>
              <a:t>Salvation Station </a:t>
            </a:r>
          </a:p>
        </p:txBody>
      </p:sp>
      <p:sp>
        <p:nvSpPr>
          <p:cNvPr id="7" name="TextBox 6">
            <a:extLst>
              <a:ext uri="{FF2B5EF4-FFF2-40B4-BE49-F238E27FC236}">
                <a16:creationId xmlns:a16="http://schemas.microsoft.com/office/drawing/2014/main" id="{C925EADF-9E67-1A72-7B54-C142C137F334}"/>
              </a:ext>
            </a:extLst>
          </p:cNvPr>
          <p:cNvSpPr txBox="1"/>
          <p:nvPr/>
        </p:nvSpPr>
        <p:spPr>
          <a:xfrm>
            <a:off x="939221" y="3658917"/>
            <a:ext cx="1524001" cy="307777"/>
          </a:xfrm>
          <a:prstGeom prst="rect">
            <a:avLst/>
          </a:prstGeom>
          <a:solidFill>
            <a:schemeClr val="bg1"/>
          </a:solidFill>
        </p:spPr>
        <p:txBody>
          <a:bodyPr wrap="square" rtlCol="0">
            <a:spAutoFit/>
          </a:bodyPr>
          <a:lstStyle/>
          <a:p>
            <a:pPr algn="ctr"/>
            <a:r>
              <a:rPr lang="en-US" sz="1400"/>
              <a:t>Cameroon</a:t>
            </a:r>
          </a:p>
        </p:txBody>
      </p:sp>
    </p:spTree>
    <p:extLst>
      <p:ext uri="{BB962C8B-B14F-4D97-AF65-F5344CB8AC3E}">
        <p14:creationId xmlns:p14="http://schemas.microsoft.com/office/powerpoint/2010/main" val="727890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6362F628-E5B0-7A9A-1271-B7D38A727F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21734" y="321733"/>
            <a:ext cx="5674894" cy="3030842"/>
          </a:xfrm>
          <a:prstGeom prst="rect">
            <a:avLst/>
          </a:prstGeom>
          <a:noFill/>
        </p:spPr>
      </p:pic>
      <p:pic>
        <p:nvPicPr>
          <p:cNvPr id="5" name="Picture 4">
            <a:extLst>
              <a:ext uri="{FF2B5EF4-FFF2-40B4-BE49-F238E27FC236}">
                <a16:creationId xmlns:a16="http://schemas.microsoft.com/office/drawing/2014/main" id="{D746A310-4B00-CA37-459A-90A2BC5E83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bwMode="auto">
          <a:xfrm>
            <a:off x="321735" y="3524289"/>
            <a:ext cx="2676579" cy="2776517"/>
          </a:xfrm>
          <a:prstGeom prst="rect">
            <a:avLst/>
          </a:prstGeom>
          <a:noFill/>
        </p:spPr>
      </p:pic>
      <p:pic>
        <p:nvPicPr>
          <p:cNvPr id="6" name="Picture 5">
            <a:extLst>
              <a:ext uri="{FF2B5EF4-FFF2-40B4-BE49-F238E27FC236}">
                <a16:creationId xmlns:a16="http://schemas.microsoft.com/office/drawing/2014/main" id="{81E8E6B7-594E-4091-0168-E49F3A0F4A2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3159553" y="3514855"/>
            <a:ext cx="2837076" cy="2785951"/>
          </a:xfrm>
          <a:prstGeom prst="rect">
            <a:avLst/>
          </a:prstGeom>
          <a:noFill/>
        </p:spPr>
      </p:pic>
      <p:pic>
        <p:nvPicPr>
          <p:cNvPr id="7" name="Picture 6">
            <a:extLst>
              <a:ext uri="{FF2B5EF4-FFF2-40B4-BE49-F238E27FC236}">
                <a16:creationId xmlns:a16="http://schemas.microsoft.com/office/drawing/2014/main" id="{1DEC8B93-FBA0-23A5-6315-3839A5E51D0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2"/>
          <a:stretch/>
        </p:blipFill>
        <p:spPr bwMode="auto">
          <a:xfrm>
            <a:off x="6195373" y="321733"/>
            <a:ext cx="5674892" cy="5979074"/>
          </a:xfrm>
          <a:prstGeom prst="rect">
            <a:avLst/>
          </a:prstGeom>
          <a:noFill/>
        </p:spPr>
      </p:pic>
      <p:sp>
        <p:nvSpPr>
          <p:cNvPr id="2" name="TextBox 1">
            <a:extLst>
              <a:ext uri="{FF2B5EF4-FFF2-40B4-BE49-F238E27FC236}">
                <a16:creationId xmlns:a16="http://schemas.microsoft.com/office/drawing/2014/main" id="{9DCD8565-E900-52E8-D70A-A5BBBC1EC35D}"/>
              </a:ext>
            </a:extLst>
          </p:cNvPr>
          <p:cNvSpPr txBox="1"/>
          <p:nvPr/>
        </p:nvSpPr>
        <p:spPr>
          <a:xfrm>
            <a:off x="3210932" y="6348570"/>
            <a:ext cx="5821887" cy="461665"/>
          </a:xfrm>
          <a:prstGeom prst="rect">
            <a:avLst/>
          </a:prstGeom>
          <a:solidFill>
            <a:schemeClr val="bg1"/>
          </a:solidFill>
        </p:spPr>
        <p:txBody>
          <a:bodyPr wrap="square" rtlCol="0">
            <a:spAutoFit/>
          </a:bodyPr>
          <a:lstStyle/>
          <a:p>
            <a:pPr algn="ctr"/>
            <a:r>
              <a:rPr lang="en-US" sz="2400" b="1"/>
              <a:t>Food Relief and Support for SBS Students</a:t>
            </a:r>
          </a:p>
        </p:txBody>
      </p:sp>
    </p:spTree>
    <p:extLst>
      <p:ext uri="{BB962C8B-B14F-4D97-AF65-F5344CB8AC3E}">
        <p14:creationId xmlns:p14="http://schemas.microsoft.com/office/powerpoint/2010/main" val="82704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in a room&#10;&#10;Description automatically generated with medium confidence">
            <a:extLst>
              <a:ext uri="{FF2B5EF4-FFF2-40B4-BE49-F238E27FC236}">
                <a16:creationId xmlns:a16="http://schemas.microsoft.com/office/drawing/2014/main" id="{7062F405-FE1A-AF3F-E988-5CD2B2FC65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bwMode="auto">
          <a:xfrm>
            <a:off x="191086" y="171715"/>
            <a:ext cx="5813197" cy="6129087"/>
          </a:xfrm>
          <a:prstGeom prst="rect">
            <a:avLst/>
          </a:prstGeom>
          <a:noFill/>
        </p:spPr>
      </p:pic>
      <p:pic>
        <p:nvPicPr>
          <p:cNvPr id="6" name="Picture 5" descr="A group of people in a room&#10;&#10;Description automatically generated with medium confidence">
            <a:extLst>
              <a:ext uri="{FF2B5EF4-FFF2-40B4-BE49-F238E27FC236}">
                <a16:creationId xmlns:a16="http://schemas.microsoft.com/office/drawing/2014/main" id="{ABCCD171-F5B8-65C3-EA99-C9C6ACF633F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196929" y="171716"/>
            <a:ext cx="5803986" cy="3171422"/>
          </a:xfrm>
          <a:prstGeom prst="rect">
            <a:avLst/>
          </a:prstGeom>
          <a:noFill/>
        </p:spPr>
      </p:pic>
      <p:pic>
        <p:nvPicPr>
          <p:cNvPr id="5" name="Picture 4" descr="A group of people posing for a photo&#10;&#10;Description automatically generated">
            <a:extLst>
              <a:ext uri="{FF2B5EF4-FFF2-40B4-BE49-F238E27FC236}">
                <a16:creationId xmlns:a16="http://schemas.microsoft.com/office/drawing/2014/main" id="{3A971DA9-7085-26CB-EDAA-86A66C99609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6196929" y="3514856"/>
            <a:ext cx="5786386" cy="2785950"/>
          </a:xfrm>
          <a:prstGeom prst="rect">
            <a:avLst/>
          </a:prstGeom>
          <a:noFill/>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7FDDDE94-3572-C2D7-D9F3-0290B31C9BCD}"/>
              </a:ext>
            </a:extLst>
          </p:cNvPr>
          <p:cNvSpPr txBox="1"/>
          <p:nvPr/>
        </p:nvSpPr>
        <p:spPr>
          <a:xfrm>
            <a:off x="3210932" y="6348570"/>
            <a:ext cx="5821887" cy="461665"/>
          </a:xfrm>
          <a:prstGeom prst="rect">
            <a:avLst/>
          </a:prstGeom>
          <a:solidFill>
            <a:schemeClr val="bg1"/>
          </a:solidFill>
        </p:spPr>
        <p:txBody>
          <a:bodyPr wrap="square" rtlCol="0">
            <a:spAutoFit/>
          </a:bodyPr>
          <a:lstStyle/>
          <a:p>
            <a:pPr algn="ctr"/>
            <a:r>
              <a:rPr lang="en-US" sz="2400" b="1"/>
              <a:t>Food Relief and Support for SBS Students</a:t>
            </a:r>
          </a:p>
        </p:txBody>
      </p:sp>
      <p:sp>
        <p:nvSpPr>
          <p:cNvPr id="3" name="TextBox 2">
            <a:extLst>
              <a:ext uri="{FF2B5EF4-FFF2-40B4-BE49-F238E27FC236}">
                <a16:creationId xmlns:a16="http://schemas.microsoft.com/office/drawing/2014/main" id="{60C6E155-7CD9-7CA0-2308-14F31ADB40A2}"/>
              </a:ext>
            </a:extLst>
          </p:cNvPr>
          <p:cNvSpPr txBox="1"/>
          <p:nvPr/>
        </p:nvSpPr>
        <p:spPr>
          <a:xfrm>
            <a:off x="294191" y="5314709"/>
            <a:ext cx="7494606" cy="646331"/>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cs typeface="Calibri"/>
              </a:rPr>
              <a:t>And God is able to make all grace abound toward you; that you, always having all sufficiency in all things, may abound to every good work (2 Cor. 9:8) </a:t>
            </a:r>
            <a:endParaRPr lang="en-US" i="1">
              <a:cs typeface="Calibri"/>
            </a:endParaRPr>
          </a:p>
        </p:txBody>
      </p:sp>
    </p:spTree>
    <p:extLst>
      <p:ext uri="{BB962C8B-B14F-4D97-AF65-F5344CB8AC3E}">
        <p14:creationId xmlns:p14="http://schemas.microsoft.com/office/powerpoint/2010/main" val="3003122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building, crane&#10;&#10;Description automatically generated">
            <a:extLst>
              <a:ext uri="{FF2B5EF4-FFF2-40B4-BE49-F238E27FC236}">
                <a16:creationId xmlns:a16="http://schemas.microsoft.com/office/drawing/2014/main" id="{2AB9522D-2D85-44FA-6BBA-15CE3CA1B4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3728839" cy="4197358"/>
          </a:xfrm>
          <a:prstGeom prst="rect">
            <a:avLst/>
          </a:prstGeom>
        </p:spPr>
      </p:pic>
      <p:pic>
        <p:nvPicPr>
          <p:cNvPr id="9" name="Picture 8">
            <a:extLst>
              <a:ext uri="{FF2B5EF4-FFF2-40B4-BE49-F238E27FC236}">
                <a16:creationId xmlns:a16="http://schemas.microsoft.com/office/drawing/2014/main" id="{C9F527F5-D3DB-F1FD-0EC2-9406ADCD8E1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5" name="Picture 4">
            <a:extLst>
              <a:ext uri="{FF2B5EF4-FFF2-40B4-BE49-F238E27FC236}">
                <a16:creationId xmlns:a16="http://schemas.microsoft.com/office/drawing/2014/main" id="{0C4FBCFA-9C28-0439-11FE-503A16AE72C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Picture 6" descr="A picture containing sky, outdoor, building, house&#10;&#10;Description automatically generated">
            <a:extLst>
              <a:ext uri="{FF2B5EF4-FFF2-40B4-BE49-F238E27FC236}">
                <a16:creationId xmlns:a16="http://schemas.microsoft.com/office/drawing/2014/main" id="{6CB797D8-F5BB-67AE-7A3A-BC3E4229DA3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5EE9C165-E186-218B-C90C-C17305B241D4}"/>
              </a:ext>
            </a:extLst>
          </p:cNvPr>
          <p:cNvSpPr>
            <a:spLocks noGrp="1"/>
          </p:cNvSpPr>
          <p:nvPr>
            <p:ph type="ctrTitle"/>
          </p:nvPr>
        </p:nvSpPr>
        <p:spPr>
          <a:xfrm>
            <a:off x="6546377" y="5315042"/>
            <a:ext cx="5505814" cy="646785"/>
          </a:xfrm>
        </p:spPr>
        <p:txBody>
          <a:bodyPr anchor="b">
            <a:normAutofit/>
          </a:bodyPr>
          <a:lstStyle/>
          <a:p>
            <a:pPr algn="l"/>
            <a:r>
              <a:rPr lang="en-US" sz="4000"/>
              <a:t>Library Roof Replacement</a:t>
            </a:r>
          </a:p>
        </p:txBody>
      </p:sp>
      <p:sp>
        <p:nvSpPr>
          <p:cNvPr id="3" name="Subtitle 2">
            <a:extLst>
              <a:ext uri="{FF2B5EF4-FFF2-40B4-BE49-F238E27FC236}">
                <a16:creationId xmlns:a16="http://schemas.microsoft.com/office/drawing/2014/main" id="{D68E4688-6780-8819-5893-A8943310B67B}"/>
              </a:ext>
            </a:extLst>
          </p:cNvPr>
          <p:cNvSpPr>
            <a:spLocks noGrp="1"/>
          </p:cNvSpPr>
          <p:nvPr>
            <p:ph type="subTitle" idx="1"/>
          </p:nvPr>
        </p:nvSpPr>
        <p:spPr>
          <a:xfrm>
            <a:off x="6546377" y="6011989"/>
            <a:ext cx="5395975" cy="646785"/>
          </a:xfrm>
        </p:spPr>
        <p:txBody>
          <a:bodyPr>
            <a:normAutofit/>
          </a:bodyPr>
          <a:lstStyle/>
          <a:p>
            <a:r>
              <a:rPr lang="en-US"/>
              <a:t>DEC 2022</a:t>
            </a:r>
          </a:p>
        </p:txBody>
      </p:sp>
      <p:sp>
        <p:nvSpPr>
          <p:cNvPr id="4" name="TextBox 3">
            <a:extLst>
              <a:ext uri="{FF2B5EF4-FFF2-40B4-BE49-F238E27FC236}">
                <a16:creationId xmlns:a16="http://schemas.microsoft.com/office/drawing/2014/main" id="{8D7E26D0-DA5B-B39F-DCB0-8867DC5269B4}"/>
              </a:ext>
            </a:extLst>
          </p:cNvPr>
          <p:cNvSpPr txBox="1"/>
          <p:nvPr/>
        </p:nvSpPr>
        <p:spPr>
          <a:xfrm>
            <a:off x="6759465" y="4374930"/>
            <a:ext cx="4099034"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ea typeface="+mn-lt"/>
                <a:cs typeface="+mn-lt"/>
                <a:hlinkClick r:id="rId7"/>
              </a:rPr>
              <a:t>Link to Library Roof Repairs</a:t>
            </a:r>
            <a:endParaRPr lang="en-US" sz="2400">
              <a:ea typeface="+mn-lt"/>
              <a:cs typeface="+mn-lt"/>
              <a:hlinkClick r:id="rId7"/>
            </a:endParaRPr>
          </a:p>
        </p:txBody>
      </p:sp>
    </p:spTree>
    <p:extLst>
      <p:ext uri="{BB962C8B-B14F-4D97-AF65-F5344CB8AC3E}">
        <p14:creationId xmlns:p14="http://schemas.microsoft.com/office/powerpoint/2010/main" val="3222699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group of people standing outside&#10;&#10;Description automatically generated with medium confidence">
            <a:extLst>
              <a:ext uri="{FF2B5EF4-FFF2-40B4-BE49-F238E27FC236}">
                <a16:creationId xmlns:a16="http://schemas.microsoft.com/office/drawing/2014/main" id="{BE438809-1A81-8619-78B1-24BC12E7BC4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Picture 4" descr="A group of people posing for a photo on a dock&#10;&#10;Description automatically generated with medium confidence">
            <a:extLst>
              <a:ext uri="{FF2B5EF4-FFF2-40B4-BE49-F238E27FC236}">
                <a16:creationId xmlns:a16="http://schemas.microsoft.com/office/drawing/2014/main" id="{C55C9E4B-7879-0B92-7543-8E872E21E6D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4069976"/>
            <a:ext cx="3535311" cy="2788023"/>
          </a:xfrm>
          <a:prstGeom prst="rect">
            <a:avLst/>
          </a:prstGeom>
        </p:spPr>
      </p:pic>
      <p:pic>
        <p:nvPicPr>
          <p:cNvPr id="11" name="Picture 10" descr="A group of people standing in a river&#10;&#10;Description automatically generated with medium confidence">
            <a:extLst>
              <a:ext uri="{FF2B5EF4-FFF2-40B4-BE49-F238E27FC236}">
                <a16:creationId xmlns:a16="http://schemas.microsoft.com/office/drawing/2014/main" id="{2AE5C5C0-7192-AF2A-863E-FB4910881D5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96199" y="3257176"/>
            <a:ext cx="4789093" cy="3600824"/>
          </a:xfrm>
          <a:prstGeom prst="rect">
            <a:avLst/>
          </a:prstGeom>
        </p:spPr>
      </p:pic>
      <p:pic>
        <p:nvPicPr>
          <p:cNvPr id="9" name="Picture 8" descr="A group of people sitting under a tent&#10;&#10;Description automatically generated with medium confidence">
            <a:extLst>
              <a:ext uri="{FF2B5EF4-FFF2-40B4-BE49-F238E27FC236}">
                <a16:creationId xmlns:a16="http://schemas.microsoft.com/office/drawing/2014/main" id="{97571C52-373C-0FCF-5FC6-47D0B7CF893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509"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7" name="Picture 6" descr="A group of people posing for a photo&#10;&#10;Description automatically generated with medium confidence">
            <a:extLst>
              <a:ext uri="{FF2B5EF4-FFF2-40B4-BE49-F238E27FC236}">
                <a16:creationId xmlns:a16="http://schemas.microsoft.com/office/drawing/2014/main" id="{280212C7-CB87-B7AC-9A85-DDC96251556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2"/>
          <a:stretch/>
        </p:blipFill>
        <p:spPr>
          <a:xfrm>
            <a:off x="8656671" y="4098039"/>
            <a:ext cx="3545840" cy="2788024"/>
          </a:xfrm>
          <a:prstGeom prst="rect">
            <a:avLst/>
          </a:prstGeom>
        </p:spPr>
      </p:pic>
      <p:sp>
        <p:nvSpPr>
          <p:cNvPr id="4" name="TextBox 3">
            <a:extLst>
              <a:ext uri="{FF2B5EF4-FFF2-40B4-BE49-F238E27FC236}">
                <a16:creationId xmlns:a16="http://schemas.microsoft.com/office/drawing/2014/main" id="{577DB7E0-6134-5713-596C-F4812DA4CC5D}"/>
              </a:ext>
            </a:extLst>
          </p:cNvPr>
          <p:cNvSpPr txBox="1"/>
          <p:nvPr/>
        </p:nvSpPr>
        <p:spPr>
          <a:xfrm>
            <a:off x="547445" y="88387"/>
            <a:ext cx="4952208" cy="461665"/>
          </a:xfrm>
          <a:prstGeom prst="rect">
            <a:avLst/>
          </a:prstGeom>
          <a:solidFill>
            <a:schemeClr val="bg1"/>
          </a:solidFill>
        </p:spPr>
        <p:txBody>
          <a:bodyPr wrap="square" rtlCol="0">
            <a:spAutoFit/>
          </a:bodyPr>
          <a:lstStyle/>
          <a:p>
            <a:pPr algn="ctr"/>
            <a:r>
              <a:rPr lang="en-US" sz="2400" b="1"/>
              <a:t>On to Uganda!</a:t>
            </a:r>
          </a:p>
        </p:txBody>
      </p:sp>
      <p:sp>
        <p:nvSpPr>
          <p:cNvPr id="10" name="TextBox 9">
            <a:extLst>
              <a:ext uri="{FF2B5EF4-FFF2-40B4-BE49-F238E27FC236}">
                <a16:creationId xmlns:a16="http://schemas.microsoft.com/office/drawing/2014/main" id="{F18BEDEE-F0EA-C794-26DB-B30CAE5B055B}"/>
              </a:ext>
            </a:extLst>
          </p:cNvPr>
          <p:cNvSpPr txBox="1"/>
          <p:nvPr/>
        </p:nvSpPr>
        <p:spPr>
          <a:xfrm>
            <a:off x="3539464" y="3429000"/>
            <a:ext cx="4952208" cy="400110"/>
          </a:xfrm>
          <a:prstGeom prst="rect">
            <a:avLst/>
          </a:prstGeom>
          <a:solidFill>
            <a:schemeClr val="bg1"/>
          </a:solidFill>
        </p:spPr>
        <p:txBody>
          <a:bodyPr wrap="square" rtlCol="0">
            <a:spAutoFit/>
          </a:bodyPr>
          <a:lstStyle/>
          <a:p>
            <a:pPr algn="ctr"/>
            <a:r>
              <a:rPr lang="en-US" sz="2000" b="1"/>
              <a:t>As many as the Lord shall call</a:t>
            </a:r>
          </a:p>
        </p:txBody>
      </p:sp>
      <p:sp>
        <p:nvSpPr>
          <p:cNvPr id="12" name="TextBox 11">
            <a:extLst>
              <a:ext uri="{FF2B5EF4-FFF2-40B4-BE49-F238E27FC236}">
                <a16:creationId xmlns:a16="http://schemas.microsoft.com/office/drawing/2014/main" id="{44E255AE-6AD0-E7B8-06EA-0777EC8F35FC}"/>
              </a:ext>
            </a:extLst>
          </p:cNvPr>
          <p:cNvSpPr txBox="1"/>
          <p:nvPr/>
        </p:nvSpPr>
        <p:spPr>
          <a:xfrm>
            <a:off x="8685126" y="3947937"/>
            <a:ext cx="3443070" cy="369332"/>
          </a:xfrm>
          <a:prstGeom prst="rect">
            <a:avLst/>
          </a:prstGeom>
          <a:solidFill>
            <a:schemeClr val="bg1"/>
          </a:solidFill>
        </p:spPr>
        <p:txBody>
          <a:bodyPr wrap="square" rtlCol="0">
            <a:spAutoFit/>
          </a:bodyPr>
          <a:lstStyle/>
          <a:p>
            <a:pPr algn="ctr"/>
            <a:r>
              <a:rPr lang="en-US" b="1" i="1"/>
              <a:t>Door knocking or mud slinging!</a:t>
            </a:r>
          </a:p>
        </p:txBody>
      </p:sp>
      <p:sp>
        <p:nvSpPr>
          <p:cNvPr id="14" name="TextBox 13">
            <a:extLst>
              <a:ext uri="{FF2B5EF4-FFF2-40B4-BE49-F238E27FC236}">
                <a16:creationId xmlns:a16="http://schemas.microsoft.com/office/drawing/2014/main" id="{69EB7A45-42BC-CA01-3B51-C8C6E01C5B10}"/>
              </a:ext>
            </a:extLst>
          </p:cNvPr>
          <p:cNvSpPr txBox="1"/>
          <p:nvPr/>
        </p:nvSpPr>
        <p:spPr>
          <a:xfrm>
            <a:off x="8113517" y="0"/>
            <a:ext cx="3071318" cy="400110"/>
          </a:xfrm>
          <a:prstGeom prst="rect">
            <a:avLst/>
          </a:prstGeom>
          <a:solidFill>
            <a:schemeClr val="bg1"/>
          </a:solidFill>
        </p:spPr>
        <p:txBody>
          <a:bodyPr wrap="square" rtlCol="0">
            <a:spAutoFit/>
          </a:bodyPr>
          <a:lstStyle/>
          <a:p>
            <a:pPr algn="ctr"/>
            <a:r>
              <a:rPr lang="en-US" sz="2000" b="1"/>
              <a:t>Bible gifts</a:t>
            </a:r>
          </a:p>
        </p:txBody>
      </p:sp>
    </p:spTree>
    <p:extLst>
      <p:ext uri="{BB962C8B-B14F-4D97-AF65-F5344CB8AC3E}">
        <p14:creationId xmlns:p14="http://schemas.microsoft.com/office/powerpoint/2010/main" val="450696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erson lying on a bed&#10;&#10;Description automatically generated with medium confidence">
            <a:extLst>
              <a:ext uri="{FF2B5EF4-FFF2-40B4-BE49-F238E27FC236}">
                <a16:creationId xmlns:a16="http://schemas.microsoft.com/office/drawing/2014/main" id="{0C2931F3-D526-6255-4FAB-B40D4EF056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Picture 4" descr="A person sleeping in a car&#10;&#10;Description automatically generated with medium confidence">
            <a:extLst>
              <a:ext uri="{FF2B5EF4-FFF2-40B4-BE49-F238E27FC236}">
                <a16:creationId xmlns:a16="http://schemas.microsoft.com/office/drawing/2014/main" id="{0D26824F-F9F3-04AB-5D26-4E296EAC1C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
          <a:stretch/>
        </p:blipFill>
        <p:spPr>
          <a:xfrm>
            <a:off x="20" y="4069976"/>
            <a:ext cx="3535311" cy="2788023"/>
          </a:xfrm>
          <a:prstGeom prst="rect">
            <a:avLst/>
          </a:prstGeom>
        </p:spPr>
      </p:pic>
      <p:pic>
        <p:nvPicPr>
          <p:cNvPr id="7" name="Picture 6" descr="A person sitting in a car&#10;&#10;Description automatically generated with low confidence">
            <a:extLst>
              <a:ext uri="{FF2B5EF4-FFF2-40B4-BE49-F238E27FC236}">
                <a16:creationId xmlns:a16="http://schemas.microsoft.com/office/drawing/2014/main" id="{CD33CAF9-94D4-6CE7-18C1-FB7BE41F27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96199" y="3257176"/>
            <a:ext cx="4789093" cy="3600824"/>
          </a:xfrm>
          <a:prstGeom prst="rect">
            <a:avLst/>
          </a:prstGeom>
        </p:spPr>
      </p:pic>
      <p:pic>
        <p:nvPicPr>
          <p:cNvPr id="3" name="Picture 2" descr="A group of people sitting at a table with microphones&#10;&#10;Description automatically generated with medium confidence">
            <a:extLst>
              <a:ext uri="{FF2B5EF4-FFF2-40B4-BE49-F238E27FC236}">
                <a16:creationId xmlns:a16="http://schemas.microsoft.com/office/drawing/2014/main" id="{AED18E78-213E-5B92-6AB2-A3E7CDC0739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11" name="Picture 10" descr="A picture containing person, wall, person&#10;&#10;Description automatically generated">
            <a:extLst>
              <a:ext uri="{FF2B5EF4-FFF2-40B4-BE49-F238E27FC236}">
                <a16:creationId xmlns:a16="http://schemas.microsoft.com/office/drawing/2014/main" id="{A179C5DD-2AF5-1DE2-44CA-16D45D78A9F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4"/>
          <a:stretch/>
        </p:blipFill>
        <p:spPr>
          <a:xfrm>
            <a:off x="8646161" y="4069976"/>
            <a:ext cx="3545840" cy="2788024"/>
          </a:xfrm>
          <a:prstGeom prst="rect">
            <a:avLst/>
          </a:prstGeom>
        </p:spPr>
      </p:pic>
      <p:sp>
        <p:nvSpPr>
          <p:cNvPr id="2" name="TextBox 1">
            <a:extLst>
              <a:ext uri="{FF2B5EF4-FFF2-40B4-BE49-F238E27FC236}">
                <a16:creationId xmlns:a16="http://schemas.microsoft.com/office/drawing/2014/main" id="{337AD5DC-01CF-5809-C1C5-835E48655A66}"/>
              </a:ext>
            </a:extLst>
          </p:cNvPr>
          <p:cNvSpPr txBox="1"/>
          <p:nvPr/>
        </p:nvSpPr>
        <p:spPr>
          <a:xfrm>
            <a:off x="547445" y="88387"/>
            <a:ext cx="4952208" cy="461665"/>
          </a:xfrm>
          <a:prstGeom prst="rect">
            <a:avLst/>
          </a:prstGeom>
          <a:solidFill>
            <a:schemeClr val="bg1"/>
          </a:solidFill>
        </p:spPr>
        <p:txBody>
          <a:bodyPr wrap="square" rtlCol="0">
            <a:spAutoFit/>
          </a:bodyPr>
          <a:lstStyle/>
          <a:p>
            <a:pPr algn="ctr"/>
            <a:r>
              <a:rPr lang="en-US" sz="2400" b="1"/>
              <a:t>Evangelism Radio</a:t>
            </a:r>
          </a:p>
        </p:txBody>
      </p:sp>
      <p:sp>
        <p:nvSpPr>
          <p:cNvPr id="4" name="TextBox 3">
            <a:extLst>
              <a:ext uri="{FF2B5EF4-FFF2-40B4-BE49-F238E27FC236}">
                <a16:creationId xmlns:a16="http://schemas.microsoft.com/office/drawing/2014/main" id="{ED69A0AD-9311-A1A5-4779-31BAE1A60CCC}"/>
              </a:ext>
            </a:extLst>
          </p:cNvPr>
          <p:cNvSpPr txBox="1"/>
          <p:nvPr/>
        </p:nvSpPr>
        <p:spPr>
          <a:xfrm>
            <a:off x="2621410" y="5463987"/>
            <a:ext cx="4952208" cy="461665"/>
          </a:xfrm>
          <a:prstGeom prst="rect">
            <a:avLst/>
          </a:prstGeom>
          <a:solidFill>
            <a:schemeClr val="bg1"/>
          </a:solidFill>
        </p:spPr>
        <p:txBody>
          <a:bodyPr wrap="square" rtlCol="0">
            <a:spAutoFit/>
          </a:bodyPr>
          <a:lstStyle/>
          <a:p>
            <a:pPr algn="ctr"/>
            <a:r>
              <a:rPr lang="en-US" sz="2400" b="1" i="1"/>
              <a:t>Can’t a guy get a nap around here?</a:t>
            </a:r>
          </a:p>
        </p:txBody>
      </p:sp>
      <p:sp>
        <p:nvSpPr>
          <p:cNvPr id="6" name="TextBox 5">
            <a:extLst>
              <a:ext uri="{FF2B5EF4-FFF2-40B4-BE49-F238E27FC236}">
                <a16:creationId xmlns:a16="http://schemas.microsoft.com/office/drawing/2014/main" id="{CED71612-8578-E8B2-E680-EE567D0C530B}"/>
              </a:ext>
            </a:extLst>
          </p:cNvPr>
          <p:cNvSpPr txBox="1"/>
          <p:nvPr/>
        </p:nvSpPr>
        <p:spPr>
          <a:xfrm>
            <a:off x="7239792" y="2967335"/>
            <a:ext cx="4952208" cy="461665"/>
          </a:xfrm>
          <a:prstGeom prst="rect">
            <a:avLst/>
          </a:prstGeom>
          <a:solidFill>
            <a:schemeClr val="bg1"/>
          </a:solidFill>
        </p:spPr>
        <p:txBody>
          <a:bodyPr wrap="square" rtlCol="0">
            <a:spAutoFit/>
          </a:bodyPr>
          <a:lstStyle/>
          <a:p>
            <a:pPr algn="ctr"/>
            <a:r>
              <a:rPr lang="en-US" sz="2400" b="1" i="1"/>
              <a:t>Poor George…malaria again</a:t>
            </a:r>
          </a:p>
        </p:txBody>
      </p:sp>
    </p:spTree>
    <p:extLst>
      <p:ext uri="{BB962C8B-B14F-4D97-AF65-F5344CB8AC3E}">
        <p14:creationId xmlns:p14="http://schemas.microsoft.com/office/powerpoint/2010/main" val="419577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6">
            <a:extLst>
              <a:ext uri="{FF2B5EF4-FFF2-40B4-BE49-F238E27FC236}">
                <a16:creationId xmlns:a16="http://schemas.microsoft.com/office/drawing/2014/main" id="{BF494AE6-A88C-448B-B1B7-80259E6F4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group of ducks swimming in a lake&#10;&#10;Description automatically generated with low confidence">
            <a:extLst>
              <a:ext uri="{FF2B5EF4-FFF2-40B4-BE49-F238E27FC236}">
                <a16:creationId xmlns:a16="http://schemas.microsoft.com/office/drawing/2014/main" id="{D974F6C0-D711-AEB0-37AF-3155A674E5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321734" y="321733"/>
            <a:ext cx="3084025" cy="3021406"/>
          </a:xfrm>
          <a:prstGeom prst="rect">
            <a:avLst/>
          </a:prstGeom>
        </p:spPr>
      </p:pic>
      <p:pic>
        <p:nvPicPr>
          <p:cNvPr id="5" name="Picture 4">
            <a:extLst>
              <a:ext uri="{FF2B5EF4-FFF2-40B4-BE49-F238E27FC236}">
                <a16:creationId xmlns:a16="http://schemas.microsoft.com/office/drawing/2014/main" id="{675AE9AD-D278-F9BC-45E4-A45BE123EDB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1734" y="3514854"/>
            <a:ext cx="3084025" cy="2785952"/>
          </a:xfrm>
          <a:prstGeom prst="rect">
            <a:avLst/>
          </a:prstGeom>
        </p:spPr>
      </p:pic>
      <p:pic>
        <p:nvPicPr>
          <p:cNvPr id="7" name="Picture 6" descr="An elephant standing next to a body of water&#10;&#10;Description automatically generated with medium confidence">
            <a:extLst>
              <a:ext uri="{FF2B5EF4-FFF2-40B4-BE49-F238E27FC236}">
                <a16:creationId xmlns:a16="http://schemas.microsoft.com/office/drawing/2014/main" id="{6A3A4EC4-BF49-C33E-B9DA-EA49863A1A3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
          <a:stretch/>
        </p:blipFill>
        <p:spPr>
          <a:xfrm>
            <a:off x="3598286" y="321733"/>
            <a:ext cx="4043250" cy="5979074"/>
          </a:xfrm>
          <a:prstGeom prst="rect">
            <a:avLst/>
          </a:prstGeom>
        </p:spPr>
      </p:pic>
      <p:pic>
        <p:nvPicPr>
          <p:cNvPr id="11" name="Picture 10" descr="A dog in a field&#10;&#10;Description automatically generated with low confidence">
            <a:extLst>
              <a:ext uri="{FF2B5EF4-FFF2-40B4-BE49-F238E27FC236}">
                <a16:creationId xmlns:a16="http://schemas.microsoft.com/office/drawing/2014/main" id="{82BA4C1A-1C39-5B6B-BB5D-1F15C7D7475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834063" y="321733"/>
            <a:ext cx="4036201" cy="5979074"/>
          </a:xfrm>
          <a:prstGeom prst="rect">
            <a:avLst/>
          </a:prstGeom>
        </p:spPr>
      </p:pic>
      <p:sp>
        <p:nvSpPr>
          <p:cNvPr id="2" name="TextBox 1">
            <a:extLst>
              <a:ext uri="{FF2B5EF4-FFF2-40B4-BE49-F238E27FC236}">
                <a16:creationId xmlns:a16="http://schemas.microsoft.com/office/drawing/2014/main" id="{F5E8B705-A673-7617-DE99-C6FE19831C69}"/>
              </a:ext>
            </a:extLst>
          </p:cNvPr>
          <p:cNvSpPr txBox="1"/>
          <p:nvPr/>
        </p:nvSpPr>
        <p:spPr>
          <a:xfrm>
            <a:off x="3598286" y="6247797"/>
            <a:ext cx="4952208" cy="461665"/>
          </a:xfrm>
          <a:prstGeom prst="rect">
            <a:avLst/>
          </a:prstGeom>
          <a:solidFill>
            <a:schemeClr val="bg1"/>
          </a:solidFill>
        </p:spPr>
        <p:txBody>
          <a:bodyPr wrap="square" rtlCol="0">
            <a:spAutoFit/>
          </a:bodyPr>
          <a:lstStyle/>
          <a:p>
            <a:pPr algn="ctr"/>
            <a:r>
              <a:rPr lang="en-US" sz="2400" b="1"/>
              <a:t>Murchison National Wildlife Park</a:t>
            </a:r>
          </a:p>
        </p:txBody>
      </p:sp>
    </p:spTree>
    <p:extLst>
      <p:ext uri="{BB962C8B-B14F-4D97-AF65-F5344CB8AC3E}">
        <p14:creationId xmlns:p14="http://schemas.microsoft.com/office/powerpoint/2010/main" val="4218096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wo people on a boat&#10;&#10;Description automatically generated with medium confidence">
            <a:extLst>
              <a:ext uri="{FF2B5EF4-FFF2-40B4-BE49-F238E27FC236}">
                <a16:creationId xmlns:a16="http://schemas.microsoft.com/office/drawing/2014/main" id="{BBD97883-15FB-14B2-141F-C896BB66F3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
          <a:stretch/>
        </p:blipFill>
        <p:spPr>
          <a:xfrm>
            <a:off x="5056051" y="3272589"/>
            <a:ext cx="6105382" cy="3585411"/>
          </a:xfrm>
          <a:prstGeom prst="rect">
            <a:avLst/>
          </a:prstGeom>
        </p:spPr>
      </p:pic>
      <p:pic>
        <p:nvPicPr>
          <p:cNvPr id="7" name="Picture 6">
            <a:extLst>
              <a:ext uri="{FF2B5EF4-FFF2-40B4-BE49-F238E27FC236}">
                <a16:creationId xmlns:a16="http://schemas.microsoft.com/office/drawing/2014/main" id="{64A3DF34-3A31-C1F5-2055-0FB6B1491A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9" name="Picture 8" descr="Two people posing for the camera&#10;&#10;Description automatically generated with medium confidence">
            <a:extLst>
              <a:ext uri="{FF2B5EF4-FFF2-40B4-BE49-F238E27FC236}">
                <a16:creationId xmlns:a16="http://schemas.microsoft.com/office/drawing/2014/main" id="{46118447-F7B7-9F81-8498-68609BAB937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
          <a:stretch/>
        </p:blipFill>
        <p:spPr>
          <a:xfrm>
            <a:off x="7458302" y="-22547"/>
            <a:ext cx="3809132" cy="3139531"/>
          </a:xfrm>
          <a:prstGeom prst="rect">
            <a:avLst/>
          </a:prstGeom>
        </p:spPr>
      </p:pic>
      <p:pic>
        <p:nvPicPr>
          <p:cNvPr id="5" name="Picture 4" descr="A picture containing outdoor, sky, hillside, day&#10;&#10;Description automatically generated">
            <a:extLst>
              <a:ext uri="{FF2B5EF4-FFF2-40B4-BE49-F238E27FC236}">
                <a16:creationId xmlns:a16="http://schemas.microsoft.com/office/drawing/2014/main" id="{6CCD834A-993E-BCA4-245A-0826BB67C91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4065775"/>
            <a:ext cx="5001186" cy="2792224"/>
          </a:xfrm>
          <a:prstGeom prst="rect">
            <a:avLst/>
          </a:prstGeom>
        </p:spPr>
      </p:pic>
      <p:sp>
        <p:nvSpPr>
          <p:cNvPr id="18" name="Rectangle 17">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97D37E2-A6E9-66EC-2C7D-126AE7455AD4}"/>
              </a:ext>
            </a:extLst>
          </p:cNvPr>
          <p:cNvSpPr txBox="1"/>
          <p:nvPr/>
        </p:nvSpPr>
        <p:spPr>
          <a:xfrm>
            <a:off x="7686260" y="2462531"/>
            <a:ext cx="3475173" cy="369332"/>
          </a:xfrm>
          <a:prstGeom prst="rect">
            <a:avLst/>
          </a:prstGeom>
          <a:solidFill>
            <a:schemeClr val="bg1"/>
          </a:solidFill>
        </p:spPr>
        <p:txBody>
          <a:bodyPr wrap="square" rtlCol="0">
            <a:spAutoFit/>
          </a:bodyPr>
          <a:lstStyle/>
          <a:p>
            <a:pPr algn="ctr"/>
            <a:r>
              <a:rPr lang="en-US" b="1"/>
              <a:t>The last leg of a 30 </a:t>
            </a:r>
            <a:r>
              <a:rPr lang="en-US" b="1" err="1"/>
              <a:t>hr</a:t>
            </a:r>
            <a:r>
              <a:rPr lang="en-US" b="1"/>
              <a:t> trip home…</a:t>
            </a:r>
          </a:p>
        </p:txBody>
      </p:sp>
    </p:spTree>
    <p:extLst>
      <p:ext uri="{BB962C8B-B14F-4D97-AF65-F5344CB8AC3E}">
        <p14:creationId xmlns:p14="http://schemas.microsoft.com/office/powerpoint/2010/main" val="1125648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9" name="Picture 8" descr="A group of people standing outside&#10;&#10;Description automatically generated with medium confidence">
            <a:extLst>
              <a:ext uri="{FF2B5EF4-FFF2-40B4-BE49-F238E27FC236}">
                <a16:creationId xmlns:a16="http://schemas.microsoft.com/office/drawing/2014/main" id="{9458CAA8-8EE3-2AE8-B89F-DC32E6D6CB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b="-2"/>
          <a:stretch/>
        </p:blipFill>
        <p:spPr>
          <a:xfrm>
            <a:off x="4166505" y="10"/>
            <a:ext cx="4444096" cy="3067040"/>
          </a:xfrm>
          <a:prstGeom prst="rect">
            <a:avLst/>
          </a:prstGeom>
        </p:spPr>
      </p:pic>
      <p:pic>
        <p:nvPicPr>
          <p:cNvPr id="11" name="Picture 10" descr="A group of people sitting in a classroom&#10;&#10;Description automatically generated with low confidence">
            <a:extLst>
              <a:ext uri="{FF2B5EF4-FFF2-40B4-BE49-F238E27FC236}">
                <a16:creationId xmlns:a16="http://schemas.microsoft.com/office/drawing/2014/main" id="{97693A8C-E779-0464-D749-607649482A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3790950"/>
            <a:ext cx="8305800" cy="3067051"/>
          </a:xfrm>
          <a:prstGeom prst="rect">
            <a:avLst/>
          </a:prstGeom>
        </p:spPr>
      </p:pic>
      <p:sp>
        <p:nvSpPr>
          <p:cNvPr id="17" name="Freeform: Shape 19">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group of people sitting outside a building&#10;&#10;Description automatically generated with medium confidence">
            <a:extLst>
              <a:ext uri="{FF2B5EF4-FFF2-40B4-BE49-F238E27FC236}">
                <a16:creationId xmlns:a16="http://schemas.microsoft.com/office/drawing/2014/main" id="{A34D4D78-81F0-3E48-EBCF-1FF34F57E42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3"/>
          <a:stretch/>
        </p:blipFill>
        <p:spPr>
          <a:xfrm>
            <a:off x="1" y="2"/>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18" name="Freeform: Shape 21">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Two men standing in a field&#10;&#10;Description automatically generated with low confidence">
            <a:extLst>
              <a:ext uri="{FF2B5EF4-FFF2-40B4-BE49-F238E27FC236}">
                <a16:creationId xmlns:a16="http://schemas.microsoft.com/office/drawing/2014/main" id="{5338755F-45A8-DA2B-7C56-A2C7E9B45A7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83728" y="1699213"/>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19" name="Oval 23">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ree, outdoor, river&#10;&#10;Description automatically generated">
            <a:extLst>
              <a:ext uri="{FF2B5EF4-FFF2-40B4-BE49-F238E27FC236}">
                <a16:creationId xmlns:a16="http://schemas.microsoft.com/office/drawing/2014/main" id="{D65B938E-6382-580A-8EE4-00E00B36A78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3"/>
          <a:stretch/>
        </p:blipFill>
        <p:spPr>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21" name="Freeform: Shape 25">
            <a:extLst>
              <a:ext uri="{FF2B5EF4-FFF2-40B4-BE49-F238E27FC236}">
                <a16:creationId xmlns:a16="http://schemas.microsoft.com/office/drawing/2014/main" id="{5EFE9E4D-D93B-4B04-A3B5-234F5DBB9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2313" y="-1"/>
            <a:ext cx="4444096" cy="3211788"/>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15" name="Picture 14" descr="A person sitting at a desk with a computer and microphone&#10;&#10;Description automatically generated with medium confidence">
            <a:extLst>
              <a:ext uri="{FF2B5EF4-FFF2-40B4-BE49-F238E27FC236}">
                <a16:creationId xmlns:a16="http://schemas.microsoft.com/office/drawing/2014/main" id="{D97C7F27-A080-C0FF-9717-5DE431242E4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928700" y="-1"/>
            <a:ext cx="4277711" cy="3045402"/>
          </a:xfrm>
          <a:custGeom>
            <a:avLst/>
            <a:gdLst/>
            <a:ahLst/>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p:spPr>
      </p:pic>
      <p:sp>
        <p:nvSpPr>
          <p:cNvPr id="2" name="TextBox 1">
            <a:extLst>
              <a:ext uri="{FF2B5EF4-FFF2-40B4-BE49-F238E27FC236}">
                <a16:creationId xmlns:a16="http://schemas.microsoft.com/office/drawing/2014/main" id="{C87A9CF4-99C2-B8E6-9B82-C2265E32C20E}"/>
              </a:ext>
            </a:extLst>
          </p:cNvPr>
          <p:cNvSpPr txBox="1"/>
          <p:nvPr/>
        </p:nvSpPr>
        <p:spPr>
          <a:xfrm>
            <a:off x="338328" y="190929"/>
            <a:ext cx="4572000" cy="923330"/>
          </a:xfrm>
          <a:prstGeom prst="rect">
            <a:avLst/>
          </a:prstGeom>
          <a:solidFill>
            <a:schemeClr val="bg1"/>
          </a:solidFill>
        </p:spPr>
        <p:txBody>
          <a:bodyPr wrap="square" rtlCol="0">
            <a:spAutoFit/>
          </a:bodyPr>
          <a:lstStyle/>
          <a:p>
            <a:r>
              <a:rPr lang="en-US" dirty="0">
                <a:solidFill>
                  <a:srgbClr val="C00000"/>
                </a:solidFill>
                <a:hlinkClick r:id="rId9"/>
              </a:rPr>
              <a:t>Link to an Introduction to Wabomba George</a:t>
            </a:r>
            <a:endParaRPr lang="en-US" dirty="0">
              <a:solidFill>
                <a:srgbClr val="C00000"/>
              </a:solidFill>
            </a:endParaRPr>
          </a:p>
          <a:p>
            <a:endParaRPr lang="en-US" dirty="0">
              <a:solidFill>
                <a:srgbClr val="C00000"/>
              </a:solidFill>
            </a:endParaRPr>
          </a:p>
          <a:p>
            <a:r>
              <a:rPr lang="en-US" b="0" i="0" dirty="0">
                <a:solidFill>
                  <a:srgbClr val="444444"/>
                </a:solidFill>
                <a:effectLst/>
                <a:latin typeface="Calibri" panose="020F0502020204030204" pitchFamily="34" charset="0"/>
                <a:hlinkClick r:id="rId10" action="ppaction://hlinkfile"/>
              </a:rPr>
              <a:t>Link to Mt Elgon Youth Conference</a:t>
            </a:r>
            <a:endParaRPr lang="en-US" dirty="0">
              <a:solidFill>
                <a:srgbClr val="C00000"/>
              </a:solidFill>
            </a:endParaRPr>
          </a:p>
        </p:txBody>
      </p:sp>
    </p:spTree>
    <p:extLst>
      <p:ext uri="{BB962C8B-B14F-4D97-AF65-F5344CB8AC3E}">
        <p14:creationId xmlns:p14="http://schemas.microsoft.com/office/powerpoint/2010/main" val="2281067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ADD182-6301-6EC4-9889-F5F898C261F8}"/>
              </a:ext>
            </a:extLst>
          </p:cNvPr>
          <p:cNvSpPr>
            <a:spLocks noGrp="1"/>
          </p:cNvSpPr>
          <p:nvPr>
            <p:ph type="title"/>
          </p:nvPr>
        </p:nvSpPr>
        <p:spPr>
          <a:xfrm>
            <a:off x="686834" y="1153572"/>
            <a:ext cx="3200400" cy="4461163"/>
          </a:xfrm>
        </p:spPr>
        <p:txBody>
          <a:bodyPr>
            <a:normAutofit/>
          </a:bodyPr>
          <a:lstStyle/>
          <a:p>
            <a:r>
              <a:rPr lang="en-US" sz="4800" b="1">
                <a:solidFill>
                  <a:srgbClr val="FFFFFF"/>
                </a:solidFill>
              </a:rPr>
              <a:t>Summary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FD9E1BA-BBDA-D5F4-7D56-11CB4908A446}"/>
              </a:ext>
            </a:extLst>
          </p:cNvPr>
          <p:cNvSpPr>
            <a:spLocks noGrp="1"/>
          </p:cNvSpPr>
          <p:nvPr>
            <p:ph idx="1"/>
          </p:nvPr>
        </p:nvSpPr>
        <p:spPr>
          <a:xfrm>
            <a:off x="4167272" y="401235"/>
            <a:ext cx="8223243" cy="6219824"/>
          </a:xfrm>
        </p:spPr>
        <p:txBody>
          <a:bodyPr anchor="ctr">
            <a:normAutofit/>
          </a:bodyPr>
          <a:lstStyle/>
          <a:p>
            <a:pPr marL="0" indent="0">
              <a:spcBef>
                <a:spcPts val="0"/>
              </a:spcBef>
              <a:buNone/>
            </a:pPr>
            <a:r>
              <a:rPr lang="en-US" sz="2600" u="sng">
                <a:latin typeface="Abadi" panose="020B0604020104020204" pitchFamily="34" charset="0"/>
              </a:rPr>
              <a:t>Visiting Lecturer</a:t>
            </a:r>
            <a:r>
              <a:rPr lang="en-US" sz="2600">
                <a:latin typeface="Abadi" panose="020B0604020104020204" pitchFamily="34" charset="0"/>
              </a:rPr>
              <a:t>, School of Biblical Studies, Jos Nigeria</a:t>
            </a:r>
          </a:p>
          <a:p>
            <a:pPr lvl="1"/>
            <a:r>
              <a:rPr lang="en-US">
                <a:latin typeface="Abadi" panose="020B0604020104020204" pitchFamily="34" charset="0"/>
              </a:rPr>
              <a:t>1</a:t>
            </a:r>
            <a:r>
              <a:rPr lang="en-US" baseline="30000">
                <a:latin typeface="Abadi" panose="020B0604020104020204" pitchFamily="34" charset="0"/>
              </a:rPr>
              <a:t>st</a:t>
            </a:r>
            <a:r>
              <a:rPr lang="en-US">
                <a:latin typeface="Abadi" panose="020B0604020104020204" pitchFamily="34" charset="0"/>
              </a:rPr>
              <a:t> Year: Acts		3</a:t>
            </a:r>
            <a:r>
              <a:rPr lang="en-US" baseline="30000">
                <a:latin typeface="Abadi" panose="020B0604020104020204" pitchFamily="34" charset="0"/>
              </a:rPr>
              <a:t>rd</a:t>
            </a:r>
            <a:r>
              <a:rPr lang="en-US">
                <a:latin typeface="Abadi" panose="020B0604020104020204" pitchFamily="34" charset="0"/>
              </a:rPr>
              <a:t> Year: Romans &amp; Galatians</a:t>
            </a:r>
          </a:p>
          <a:p>
            <a:pPr lvl="1"/>
            <a:r>
              <a:rPr lang="en-US">
                <a:latin typeface="Abadi" panose="020B0604020104020204" pitchFamily="34" charset="0"/>
              </a:rPr>
              <a:t>Preaching at local Jos Congregations</a:t>
            </a:r>
          </a:p>
          <a:p>
            <a:pPr marL="0" indent="0">
              <a:lnSpc>
                <a:spcPct val="150000"/>
              </a:lnSpc>
              <a:buNone/>
            </a:pPr>
            <a:r>
              <a:rPr lang="en-US" sz="2600" u="sng">
                <a:latin typeface="Abadi" panose="020B0604020104020204" pitchFamily="34" charset="0"/>
              </a:rPr>
              <a:t>Project Work</a:t>
            </a:r>
            <a:r>
              <a:rPr lang="en-US" sz="2600">
                <a:latin typeface="Abadi" panose="020B0604020104020204" pitchFamily="34" charset="0"/>
              </a:rPr>
              <a:t>:</a:t>
            </a:r>
          </a:p>
          <a:p>
            <a:pPr lvl="1">
              <a:spcBef>
                <a:spcPts val="0"/>
              </a:spcBef>
            </a:pPr>
            <a:r>
              <a:rPr lang="en-US">
                <a:latin typeface="Abadi" panose="020B0604020104020204" pitchFamily="34" charset="0"/>
              </a:rPr>
              <a:t>Water Boreholes</a:t>
            </a:r>
          </a:p>
          <a:p>
            <a:pPr lvl="1"/>
            <a:r>
              <a:rPr lang="en-US">
                <a:latin typeface="Abadi" panose="020B0604020104020204" pitchFamily="34" charset="0"/>
              </a:rPr>
              <a:t>Distributing WVBS Evangelism Kits</a:t>
            </a:r>
          </a:p>
          <a:p>
            <a:pPr marL="0" indent="0">
              <a:lnSpc>
                <a:spcPct val="150000"/>
              </a:lnSpc>
              <a:buNone/>
            </a:pPr>
            <a:r>
              <a:rPr lang="en-US" sz="2600" u="sng">
                <a:latin typeface="Abadi" panose="020B0604020104020204" pitchFamily="34" charset="0"/>
              </a:rPr>
              <a:t>Updates</a:t>
            </a:r>
            <a:r>
              <a:rPr lang="en-US" sz="2600">
                <a:latin typeface="Abadi" panose="020B0604020104020204" pitchFamily="34" charset="0"/>
              </a:rPr>
              <a:t>:</a:t>
            </a:r>
          </a:p>
          <a:p>
            <a:pPr lvl="1">
              <a:spcBef>
                <a:spcPts val="0"/>
              </a:spcBef>
            </a:pPr>
            <a:r>
              <a:rPr lang="en-US">
                <a:latin typeface="Abadi" panose="020B0604020104020204" pitchFamily="34" charset="0"/>
              </a:rPr>
              <a:t>Student Food fund</a:t>
            </a:r>
          </a:p>
          <a:p>
            <a:pPr lvl="1">
              <a:spcBef>
                <a:spcPts val="0"/>
              </a:spcBef>
            </a:pPr>
            <a:r>
              <a:rPr lang="en-US">
                <a:latin typeface="Abadi" panose="020B0604020104020204" pitchFamily="34" charset="0"/>
              </a:rPr>
              <a:t>Library Roof</a:t>
            </a:r>
          </a:p>
          <a:p>
            <a:pPr marL="457200" lvl="1" indent="0">
              <a:lnSpc>
                <a:spcPct val="100000"/>
              </a:lnSpc>
              <a:spcBef>
                <a:spcPts val="0"/>
              </a:spcBef>
              <a:buNone/>
            </a:pPr>
            <a:endParaRPr lang="en-US">
              <a:latin typeface="Abadi" panose="020B0604020104020204" pitchFamily="34" charset="0"/>
            </a:endParaRPr>
          </a:p>
          <a:p>
            <a:pPr marL="0" indent="0">
              <a:lnSpc>
                <a:spcPct val="100000"/>
              </a:lnSpc>
              <a:spcBef>
                <a:spcPts val="0"/>
              </a:spcBef>
              <a:buNone/>
            </a:pPr>
            <a:r>
              <a:rPr lang="en-US" sz="2600" u="sng">
                <a:latin typeface="Abadi" panose="020B0604020104020204" pitchFamily="34" charset="0"/>
              </a:rPr>
              <a:t>Evangelist Support</a:t>
            </a:r>
            <a:r>
              <a:rPr lang="en-US" sz="2600">
                <a:latin typeface="Abadi" panose="020B0604020104020204" pitchFamily="34" charset="0"/>
              </a:rPr>
              <a:t>:</a:t>
            </a:r>
          </a:p>
          <a:p>
            <a:pPr lvl="1">
              <a:spcBef>
                <a:spcPts val="0"/>
              </a:spcBef>
            </a:pPr>
            <a:r>
              <a:rPr lang="en-US">
                <a:latin typeface="Abadi" panose="020B0604020104020204" pitchFamily="34" charset="0"/>
              </a:rPr>
              <a:t>Uganda </a:t>
            </a:r>
          </a:p>
          <a:p>
            <a:pPr lvl="1">
              <a:spcBef>
                <a:spcPts val="0"/>
              </a:spcBef>
            </a:pPr>
            <a:r>
              <a:rPr lang="en-US">
                <a:latin typeface="Abadi" panose="020B0604020104020204" pitchFamily="34" charset="0"/>
              </a:rPr>
              <a:t>Sierra Leone</a:t>
            </a:r>
            <a:endParaRPr lang="en-US" sz="1400"/>
          </a:p>
        </p:txBody>
      </p:sp>
    </p:spTree>
    <p:extLst>
      <p:ext uri="{BB962C8B-B14F-4D97-AF65-F5344CB8AC3E}">
        <p14:creationId xmlns:p14="http://schemas.microsoft.com/office/powerpoint/2010/main" val="2513622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giving a presentation&#10;&#10;Description automatically generated with medium confidence">
            <a:extLst>
              <a:ext uri="{FF2B5EF4-FFF2-40B4-BE49-F238E27FC236}">
                <a16:creationId xmlns:a16="http://schemas.microsoft.com/office/drawing/2014/main" id="{7816B774-7A59-262F-BE8B-1AB288689B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321730" y="321732"/>
            <a:ext cx="5674897" cy="3017405"/>
          </a:xfrm>
          <a:prstGeom prst="rect">
            <a:avLst/>
          </a:prstGeom>
        </p:spPr>
      </p:pic>
      <p:pic>
        <p:nvPicPr>
          <p:cNvPr id="2" name="imageSelected0">
            <a:extLst>
              <a:ext uri="{FF2B5EF4-FFF2-40B4-BE49-F238E27FC236}">
                <a16:creationId xmlns:a16="http://schemas.microsoft.com/office/drawing/2014/main" id="{F554436E-7FBE-3292-5CCD-7A35B1AC106A}"/>
              </a:ext>
            </a:extLst>
          </p:cNvPr>
          <p:cNvPicPr/>
          <p:nvPr/>
        </p:nvPicPr>
        <p:blipFill rotWithShape="1">
          <a:blip r:embed="rId4" r:link="rId5" cstate="email">
            <a:extLst>
              <a:ext uri="{28A0092B-C50C-407E-A947-70E740481C1C}">
                <a14:useLocalDpi xmlns:a14="http://schemas.microsoft.com/office/drawing/2010/main"/>
              </a:ext>
            </a:extLst>
          </a:blip>
          <a:srcRect/>
          <a:stretch>
            <a:fillRect/>
          </a:stretch>
        </p:blipFill>
        <p:spPr bwMode="auto">
          <a:xfrm>
            <a:off x="321730" y="3510853"/>
            <a:ext cx="5674897" cy="2789954"/>
          </a:xfrm>
          <a:prstGeom prst="rect">
            <a:avLst/>
          </a:prstGeom>
          <a:noFill/>
        </p:spPr>
      </p:pic>
      <p:pic>
        <p:nvPicPr>
          <p:cNvPr id="3" name="imageSelected1">
            <a:extLst>
              <a:ext uri="{FF2B5EF4-FFF2-40B4-BE49-F238E27FC236}">
                <a16:creationId xmlns:a16="http://schemas.microsoft.com/office/drawing/2014/main" id="{F5007466-74BB-AB5D-A556-3B6608512BC0}"/>
              </a:ext>
            </a:extLst>
          </p:cNvPr>
          <p:cNvPicPr/>
          <p:nvPr/>
        </p:nvPicPr>
        <p:blipFill rotWithShape="1">
          <a:blip r:embed="rId6" r:link="rId7" cstate="hqprint">
            <a:extLst>
              <a:ext uri="{28A0092B-C50C-407E-A947-70E740481C1C}">
                <a14:useLocalDpi xmlns:a14="http://schemas.microsoft.com/office/drawing/2010/main"/>
              </a:ext>
            </a:extLst>
          </a:blip>
          <a:srcRect/>
          <a:stretch>
            <a:fillRect/>
          </a:stretch>
        </p:blipFill>
        <p:spPr bwMode="auto">
          <a:xfrm>
            <a:off x="6195373" y="321733"/>
            <a:ext cx="5674897" cy="5979074"/>
          </a:xfrm>
          <a:prstGeom prst="rect">
            <a:avLst/>
          </a:prstGeom>
          <a:noFill/>
        </p:spPr>
      </p:pic>
      <p:sp>
        <p:nvSpPr>
          <p:cNvPr id="4" name="TextBox 3">
            <a:extLst>
              <a:ext uri="{FF2B5EF4-FFF2-40B4-BE49-F238E27FC236}">
                <a16:creationId xmlns:a16="http://schemas.microsoft.com/office/drawing/2014/main" id="{FDA07698-A987-B1D4-FA5D-FA9866D75F23}"/>
              </a:ext>
            </a:extLst>
          </p:cNvPr>
          <p:cNvSpPr txBox="1"/>
          <p:nvPr/>
        </p:nvSpPr>
        <p:spPr>
          <a:xfrm>
            <a:off x="6955536" y="6394737"/>
            <a:ext cx="4718304" cy="369332"/>
          </a:xfrm>
          <a:prstGeom prst="rect">
            <a:avLst/>
          </a:prstGeom>
          <a:solidFill>
            <a:schemeClr val="bg1"/>
          </a:solidFill>
        </p:spPr>
        <p:txBody>
          <a:bodyPr wrap="square" rtlCol="0">
            <a:spAutoFit/>
          </a:bodyPr>
          <a:lstStyle/>
          <a:p>
            <a:r>
              <a:rPr lang="en-US" b="0" i="0" dirty="0">
                <a:solidFill>
                  <a:srgbClr val="444444"/>
                </a:solidFill>
                <a:effectLst/>
                <a:latin typeface="Calibri" panose="020F0502020204030204" pitchFamily="34" charset="0"/>
                <a:hlinkClick r:id="rId8" action="ppaction://hlinkfile"/>
              </a:rPr>
              <a:t>Link to an Introduction to Peter and Michael</a:t>
            </a:r>
            <a:endParaRPr lang="en-US" dirty="0"/>
          </a:p>
        </p:txBody>
      </p:sp>
      <p:sp>
        <p:nvSpPr>
          <p:cNvPr id="6" name="TextBox 5">
            <a:extLst>
              <a:ext uri="{FF2B5EF4-FFF2-40B4-BE49-F238E27FC236}">
                <a16:creationId xmlns:a16="http://schemas.microsoft.com/office/drawing/2014/main" id="{06697063-9D78-E099-7F9C-27AA17153DD1}"/>
              </a:ext>
            </a:extLst>
          </p:cNvPr>
          <p:cNvSpPr txBox="1"/>
          <p:nvPr/>
        </p:nvSpPr>
        <p:spPr>
          <a:xfrm>
            <a:off x="1404112" y="6389860"/>
            <a:ext cx="3643376" cy="369332"/>
          </a:xfrm>
          <a:prstGeom prst="rect">
            <a:avLst/>
          </a:prstGeom>
          <a:solidFill>
            <a:schemeClr val="bg1"/>
          </a:solidFill>
        </p:spPr>
        <p:txBody>
          <a:bodyPr wrap="square" rtlCol="0">
            <a:spAutoFit/>
          </a:bodyPr>
          <a:lstStyle/>
          <a:p>
            <a:r>
              <a:rPr lang="en-US" dirty="0">
                <a:solidFill>
                  <a:srgbClr val="C00000"/>
                </a:solidFill>
                <a:hlinkClick r:id="rId9"/>
              </a:rPr>
              <a:t>Link to Photos work in Sierra Leone</a:t>
            </a:r>
            <a:endParaRPr lang="en-US" dirty="0">
              <a:solidFill>
                <a:srgbClr val="C00000"/>
              </a:solidFill>
            </a:endParaRPr>
          </a:p>
        </p:txBody>
      </p:sp>
    </p:spTree>
    <p:extLst>
      <p:ext uri="{BB962C8B-B14F-4D97-AF65-F5344CB8AC3E}">
        <p14:creationId xmlns:p14="http://schemas.microsoft.com/office/powerpoint/2010/main" val="3873611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6742736B-1326-450B-9240-348937388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posing for a photo&#10;&#10;Description automatically generated">
            <a:extLst>
              <a:ext uri="{FF2B5EF4-FFF2-40B4-BE49-F238E27FC236}">
                <a16:creationId xmlns:a16="http://schemas.microsoft.com/office/drawing/2014/main" id="{5D79C201-1B18-F4AC-BF4A-8EDD3065A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1944" y="555217"/>
            <a:ext cx="4268712" cy="3339221"/>
          </a:xfrm>
          <a:prstGeom prst="rect">
            <a:avLst/>
          </a:prstGeom>
        </p:spPr>
      </p:pic>
      <p:pic>
        <p:nvPicPr>
          <p:cNvPr id="7" name="Picture 6" descr="A picture containing wall, person, person&#10;&#10;Description automatically generated">
            <a:extLst>
              <a:ext uri="{FF2B5EF4-FFF2-40B4-BE49-F238E27FC236}">
                <a16:creationId xmlns:a16="http://schemas.microsoft.com/office/drawing/2014/main" id="{E0C62145-B2F5-A5AB-A2B8-5BFE15FD1F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7507" y="4074019"/>
            <a:ext cx="2048359" cy="2226786"/>
          </a:xfrm>
          <a:prstGeom prst="rect">
            <a:avLst/>
          </a:prstGeom>
        </p:spPr>
      </p:pic>
      <p:pic>
        <p:nvPicPr>
          <p:cNvPr id="9" name="Picture 8" descr="A person and person posing for a picture&#10;&#10;Description automatically generated with medium confidence">
            <a:extLst>
              <a:ext uri="{FF2B5EF4-FFF2-40B4-BE49-F238E27FC236}">
                <a16:creationId xmlns:a16="http://schemas.microsoft.com/office/drawing/2014/main" id="{E8A1F58E-6EE2-59B5-E04E-24E61B71E2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6"/>
          <a:stretch/>
        </p:blipFill>
        <p:spPr>
          <a:xfrm rot="5400000">
            <a:off x="2599314" y="4159464"/>
            <a:ext cx="2228761" cy="2053923"/>
          </a:xfrm>
          <a:prstGeom prst="rect">
            <a:avLst/>
          </a:prstGeom>
        </p:spPr>
      </p:pic>
      <p:pic>
        <p:nvPicPr>
          <p:cNvPr id="11" name="Picture 10" descr="A group of people posing for a photo&#10;&#10;Description automatically generated with medium confidence">
            <a:extLst>
              <a:ext uri="{FF2B5EF4-FFF2-40B4-BE49-F238E27FC236}">
                <a16:creationId xmlns:a16="http://schemas.microsoft.com/office/drawing/2014/main" id="{17F60597-B622-B5ED-5F37-B697F10134B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27620" y="555216"/>
            <a:ext cx="6786873" cy="5745588"/>
          </a:xfrm>
          <a:prstGeom prst="rect">
            <a:avLst/>
          </a:prstGeom>
        </p:spPr>
      </p:pic>
      <p:sp>
        <p:nvSpPr>
          <p:cNvPr id="2" name="TextBox 1">
            <a:extLst>
              <a:ext uri="{FF2B5EF4-FFF2-40B4-BE49-F238E27FC236}">
                <a16:creationId xmlns:a16="http://schemas.microsoft.com/office/drawing/2014/main" id="{CDDDDCEF-DCFF-2EE3-47DD-4C331E37A7EB}"/>
              </a:ext>
            </a:extLst>
          </p:cNvPr>
          <p:cNvSpPr txBox="1"/>
          <p:nvPr/>
        </p:nvSpPr>
        <p:spPr>
          <a:xfrm>
            <a:off x="1971040" y="660400"/>
            <a:ext cx="1168400" cy="461665"/>
          </a:xfrm>
          <a:prstGeom prst="rect">
            <a:avLst/>
          </a:prstGeom>
          <a:solidFill>
            <a:schemeClr val="bg1"/>
          </a:solidFill>
        </p:spPr>
        <p:txBody>
          <a:bodyPr wrap="square" rtlCol="0">
            <a:spAutoFit/>
          </a:bodyPr>
          <a:lstStyle/>
          <a:p>
            <a:pPr algn="ctr"/>
            <a:r>
              <a:rPr lang="en-US" sz="2400" b="1" err="1"/>
              <a:t>Vom</a:t>
            </a:r>
            <a:endParaRPr lang="en-US" sz="2400" b="1"/>
          </a:p>
        </p:txBody>
      </p:sp>
      <p:sp>
        <p:nvSpPr>
          <p:cNvPr id="3" name="TextBox 2">
            <a:extLst>
              <a:ext uri="{FF2B5EF4-FFF2-40B4-BE49-F238E27FC236}">
                <a16:creationId xmlns:a16="http://schemas.microsoft.com/office/drawing/2014/main" id="{4EE324D5-73B0-F2E1-FF79-1E09AB4853FE}"/>
              </a:ext>
            </a:extLst>
          </p:cNvPr>
          <p:cNvSpPr txBox="1"/>
          <p:nvPr/>
        </p:nvSpPr>
        <p:spPr>
          <a:xfrm>
            <a:off x="7337782" y="5734692"/>
            <a:ext cx="1966547" cy="461665"/>
          </a:xfrm>
          <a:prstGeom prst="rect">
            <a:avLst/>
          </a:prstGeom>
          <a:solidFill>
            <a:schemeClr val="bg1"/>
          </a:solidFill>
        </p:spPr>
        <p:txBody>
          <a:bodyPr wrap="square" rtlCol="0">
            <a:spAutoFit/>
          </a:bodyPr>
          <a:lstStyle/>
          <a:p>
            <a:pPr algn="ctr"/>
            <a:r>
              <a:rPr lang="en-US" sz="2400" b="1"/>
              <a:t>Anglo Jos</a:t>
            </a:r>
          </a:p>
        </p:txBody>
      </p:sp>
    </p:spTree>
    <p:extLst>
      <p:ext uri="{BB962C8B-B14F-4D97-AF65-F5344CB8AC3E}">
        <p14:creationId xmlns:p14="http://schemas.microsoft.com/office/powerpoint/2010/main" val="570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25" name="Rectangle 22">
            <a:extLst>
              <a:ext uri="{FF2B5EF4-FFF2-40B4-BE49-F238E27FC236}">
                <a16:creationId xmlns:a16="http://schemas.microsoft.com/office/drawing/2014/main" id="{BF494AE6-A88C-448B-B1B7-80259E6F4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group of people posing for a photo&#10;&#10;Description automatically generated">
            <a:extLst>
              <a:ext uri="{FF2B5EF4-FFF2-40B4-BE49-F238E27FC236}">
                <a16:creationId xmlns:a16="http://schemas.microsoft.com/office/drawing/2014/main" id="{2D3A0DF4-946C-98CC-4C2E-83EF7ED0AE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1734" y="321733"/>
            <a:ext cx="3084025" cy="3021406"/>
          </a:xfrm>
          <a:prstGeom prst="rect">
            <a:avLst/>
          </a:prstGeom>
        </p:spPr>
      </p:pic>
      <p:pic>
        <p:nvPicPr>
          <p:cNvPr id="11" name="Picture 10" descr="A person giving a presentation&#10;&#10;Description automatically generated with medium confidence">
            <a:extLst>
              <a:ext uri="{FF2B5EF4-FFF2-40B4-BE49-F238E27FC236}">
                <a16:creationId xmlns:a16="http://schemas.microsoft.com/office/drawing/2014/main" id="{F5FC323D-D67E-FCE9-2FE6-F15779DECC1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1734" y="3514854"/>
            <a:ext cx="3084025" cy="2785952"/>
          </a:xfrm>
          <a:prstGeom prst="rect">
            <a:avLst/>
          </a:prstGeom>
        </p:spPr>
      </p:pic>
      <p:pic>
        <p:nvPicPr>
          <p:cNvPr id="7" name="Picture 6" descr="A group of people posing for a photo under a tree&#10;&#10;Description automatically generated">
            <a:extLst>
              <a:ext uri="{FF2B5EF4-FFF2-40B4-BE49-F238E27FC236}">
                <a16:creationId xmlns:a16="http://schemas.microsoft.com/office/drawing/2014/main" id="{D94A4B6B-280F-F136-1C0F-661BB7B1500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98286" y="321733"/>
            <a:ext cx="4043250" cy="5979074"/>
          </a:xfrm>
          <a:prstGeom prst="rect">
            <a:avLst/>
          </a:prstGeom>
        </p:spPr>
      </p:pic>
      <p:pic>
        <p:nvPicPr>
          <p:cNvPr id="5" name="Picture 4" descr="A person and person taking a selfie&#10;&#10;Description automatically generated">
            <a:extLst>
              <a:ext uri="{FF2B5EF4-FFF2-40B4-BE49-F238E27FC236}">
                <a16:creationId xmlns:a16="http://schemas.microsoft.com/office/drawing/2014/main" id="{6E2DAA85-1B78-71DD-B733-D725043CD06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834063" y="321733"/>
            <a:ext cx="4036201" cy="5979074"/>
          </a:xfrm>
          <a:prstGeom prst="rect">
            <a:avLst/>
          </a:prstGeom>
        </p:spPr>
      </p:pic>
      <p:sp>
        <p:nvSpPr>
          <p:cNvPr id="2" name="TextBox 1">
            <a:extLst>
              <a:ext uri="{FF2B5EF4-FFF2-40B4-BE49-F238E27FC236}">
                <a16:creationId xmlns:a16="http://schemas.microsoft.com/office/drawing/2014/main" id="{2A7A2F93-49A6-104A-94DD-7520D52CBB50}"/>
              </a:ext>
            </a:extLst>
          </p:cNvPr>
          <p:cNvSpPr txBox="1"/>
          <p:nvPr/>
        </p:nvSpPr>
        <p:spPr>
          <a:xfrm>
            <a:off x="4383439" y="5424424"/>
            <a:ext cx="2472944" cy="707886"/>
          </a:xfrm>
          <a:prstGeom prst="rect">
            <a:avLst/>
          </a:prstGeom>
          <a:solidFill>
            <a:schemeClr val="bg1"/>
          </a:solidFill>
        </p:spPr>
        <p:txBody>
          <a:bodyPr wrap="square" rtlCol="0">
            <a:spAutoFit/>
          </a:bodyPr>
          <a:lstStyle/>
          <a:p>
            <a:pPr algn="ctr"/>
            <a:r>
              <a:rPr lang="en-US" sz="2000" b="1"/>
              <a:t>With Isaac &amp; Chica (</a:t>
            </a:r>
            <a:r>
              <a:rPr lang="en-US" sz="2000" b="1" err="1"/>
              <a:t>Alheri</a:t>
            </a:r>
            <a:r>
              <a:rPr lang="en-US" sz="2000" b="1"/>
              <a:t>)</a:t>
            </a:r>
          </a:p>
        </p:txBody>
      </p:sp>
      <p:sp>
        <p:nvSpPr>
          <p:cNvPr id="3" name="TextBox 2">
            <a:extLst>
              <a:ext uri="{FF2B5EF4-FFF2-40B4-BE49-F238E27FC236}">
                <a16:creationId xmlns:a16="http://schemas.microsoft.com/office/drawing/2014/main" id="{5C80C111-FA03-12F1-2B07-77E6532A3E19}"/>
              </a:ext>
            </a:extLst>
          </p:cNvPr>
          <p:cNvSpPr txBox="1"/>
          <p:nvPr/>
        </p:nvSpPr>
        <p:spPr>
          <a:xfrm>
            <a:off x="9368536" y="450088"/>
            <a:ext cx="1512824" cy="400110"/>
          </a:xfrm>
          <a:prstGeom prst="rect">
            <a:avLst/>
          </a:prstGeom>
          <a:solidFill>
            <a:schemeClr val="bg1"/>
          </a:solidFill>
        </p:spPr>
        <p:txBody>
          <a:bodyPr wrap="square" rtlCol="0">
            <a:spAutoFit/>
          </a:bodyPr>
          <a:lstStyle/>
          <a:p>
            <a:pPr algn="ctr"/>
            <a:r>
              <a:rPr lang="en-US" sz="2000" b="1"/>
              <a:t>Timeout!</a:t>
            </a:r>
          </a:p>
        </p:txBody>
      </p:sp>
      <p:sp>
        <p:nvSpPr>
          <p:cNvPr id="4" name="TextBox 3">
            <a:extLst>
              <a:ext uri="{FF2B5EF4-FFF2-40B4-BE49-F238E27FC236}">
                <a16:creationId xmlns:a16="http://schemas.microsoft.com/office/drawing/2014/main" id="{75BAF979-3006-753F-8B93-BCAB84688084}"/>
              </a:ext>
            </a:extLst>
          </p:cNvPr>
          <p:cNvSpPr txBox="1"/>
          <p:nvPr/>
        </p:nvSpPr>
        <p:spPr>
          <a:xfrm>
            <a:off x="1138936" y="6348570"/>
            <a:ext cx="1168400" cy="400110"/>
          </a:xfrm>
          <a:prstGeom prst="rect">
            <a:avLst/>
          </a:prstGeom>
          <a:solidFill>
            <a:schemeClr val="bg1"/>
          </a:solidFill>
        </p:spPr>
        <p:txBody>
          <a:bodyPr wrap="square" rtlCol="0">
            <a:spAutoFit/>
          </a:bodyPr>
          <a:lstStyle/>
          <a:p>
            <a:pPr algn="ctr"/>
            <a:r>
              <a:rPr lang="en-US" sz="2000" b="1" err="1"/>
              <a:t>Bukuru</a:t>
            </a:r>
            <a:endParaRPr lang="en-US" sz="2000" b="1"/>
          </a:p>
        </p:txBody>
      </p:sp>
    </p:spTree>
    <p:extLst>
      <p:ext uri="{BB962C8B-B14F-4D97-AF65-F5344CB8AC3E}">
        <p14:creationId xmlns:p14="http://schemas.microsoft.com/office/powerpoint/2010/main" val="2392004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5">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a photo&#10;&#10;Description automatically generated">
            <a:extLst>
              <a:ext uri="{FF2B5EF4-FFF2-40B4-BE49-F238E27FC236}">
                <a16:creationId xmlns:a16="http://schemas.microsoft.com/office/drawing/2014/main" id="{83FA6D31-3901-104A-8F56-B00C51ACB8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3158" y="643467"/>
            <a:ext cx="4013020" cy="2702558"/>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8FA7134D-6C88-B2E6-20BE-9CBDA705BC1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643467" y="3509433"/>
            <a:ext cx="4010830" cy="2705099"/>
          </a:xfrm>
          <a:prstGeom prst="rect">
            <a:avLst/>
          </a:prstGeom>
        </p:spPr>
      </p:pic>
      <p:pic>
        <p:nvPicPr>
          <p:cNvPr id="9" name="Picture 8" descr="A person and person posing for a photo&#10;&#10;Description automatically generated with medium confidence">
            <a:extLst>
              <a:ext uri="{FF2B5EF4-FFF2-40B4-BE49-F238E27FC236}">
                <a16:creationId xmlns:a16="http://schemas.microsoft.com/office/drawing/2014/main" id="{21C5A2FD-F17E-9DC5-E065-7816810C20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2"/>
          <a:stretch/>
        </p:blipFill>
        <p:spPr>
          <a:xfrm>
            <a:off x="4812633" y="643467"/>
            <a:ext cx="6735900" cy="5571066"/>
          </a:xfrm>
          <a:prstGeom prst="rect">
            <a:avLst/>
          </a:prstGeom>
        </p:spPr>
      </p:pic>
      <p:sp>
        <p:nvSpPr>
          <p:cNvPr id="2" name="TextBox 1">
            <a:extLst>
              <a:ext uri="{FF2B5EF4-FFF2-40B4-BE49-F238E27FC236}">
                <a16:creationId xmlns:a16="http://schemas.microsoft.com/office/drawing/2014/main" id="{21FAC708-289B-9E5A-0A1A-65A9EDB09208}"/>
              </a:ext>
            </a:extLst>
          </p:cNvPr>
          <p:cNvSpPr txBox="1"/>
          <p:nvPr/>
        </p:nvSpPr>
        <p:spPr>
          <a:xfrm>
            <a:off x="1959964" y="2993902"/>
            <a:ext cx="1359408" cy="769441"/>
          </a:xfrm>
          <a:prstGeom prst="rect">
            <a:avLst/>
          </a:prstGeom>
          <a:solidFill>
            <a:schemeClr val="tx1"/>
          </a:solidFill>
        </p:spPr>
        <p:txBody>
          <a:bodyPr wrap="square" rtlCol="0">
            <a:spAutoFit/>
          </a:bodyPr>
          <a:lstStyle/>
          <a:p>
            <a:pPr algn="ctr"/>
            <a:r>
              <a:rPr lang="en-US" sz="2200" err="1">
                <a:solidFill>
                  <a:schemeClr val="bg1"/>
                </a:solidFill>
              </a:rPr>
              <a:t>Tudan</a:t>
            </a:r>
            <a:r>
              <a:rPr lang="en-US" sz="2200">
                <a:solidFill>
                  <a:schemeClr val="bg1"/>
                </a:solidFill>
              </a:rPr>
              <a:t> Wada</a:t>
            </a:r>
          </a:p>
        </p:txBody>
      </p:sp>
      <p:sp>
        <p:nvSpPr>
          <p:cNvPr id="3" name="TextBox 2">
            <a:extLst>
              <a:ext uri="{FF2B5EF4-FFF2-40B4-BE49-F238E27FC236}">
                <a16:creationId xmlns:a16="http://schemas.microsoft.com/office/drawing/2014/main" id="{8487C454-3339-857A-5D1C-E8471868342B}"/>
              </a:ext>
            </a:extLst>
          </p:cNvPr>
          <p:cNvSpPr txBox="1"/>
          <p:nvPr/>
        </p:nvSpPr>
        <p:spPr>
          <a:xfrm>
            <a:off x="5142742" y="754165"/>
            <a:ext cx="2522977" cy="769441"/>
          </a:xfrm>
          <a:prstGeom prst="rect">
            <a:avLst/>
          </a:prstGeom>
          <a:solidFill>
            <a:schemeClr val="tx1"/>
          </a:solidFill>
        </p:spPr>
        <p:txBody>
          <a:bodyPr wrap="square" rtlCol="0">
            <a:spAutoFit/>
          </a:bodyPr>
          <a:lstStyle/>
          <a:p>
            <a:pPr algn="ctr"/>
            <a:r>
              <a:rPr lang="en-US" sz="2200">
                <a:solidFill>
                  <a:schemeClr val="bg1"/>
                </a:solidFill>
              </a:rPr>
              <a:t>Wedding at Bauchi Ring Rd.</a:t>
            </a:r>
          </a:p>
        </p:txBody>
      </p:sp>
    </p:spTree>
    <p:extLst>
      <p:ext uri="{BB962C8B-B14F-4D97-AF65-F5344CB8AC3E}">
        <p14:creationId xmlns:p14="http://schemas.microsoft.com/office/powerpoint/2010/main" val="85448761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CCAB-839E-25F3-2C55-4D4DDAAD5E5C}"/>
              </a:ext>
            </a:extLst>
          </p:cNvPr>
          <p:cNvSpPr>
            <a:spLocks noGrp="1"/>
          </p:cNvSpPr>
          <p:nvPr>
            <p:ph type="ctrTitle"/>
          </p:nvPr>
        </p:nvSpPr>
        <p:spPr>
          <a:xfrm>
            <a:off x="1231900" y="117171"/>
            <a:ext cx="9436100" cy="525991"/>
          </a:xfrm>
        </p:spPr>
        <p:txBody>
          <a:bodyPr vert="horz" lIns="91440" tIns="45720" rIns="91440" bIns="45720" rtlCol="0" anchor="t">
            <a:noAutofit/>
          </a:bodyPr>
          <a:lstStyle/>
          <a:p>
            <a:r>
              <a:rPr lang="en-US" sz="2400" b="1" dirty="0"/>
              <a:t>Jos Nigeria Water Projects</a:t>
            </a:r>
            <a:endParaRPr lang="en-US" sz="4000" b="1" dirty="0">
              <a:ea typeface="+mj-lt"/>
              <a:cs typeface="+mj-lt"/>
            </a:endParaRPr>
          </a:p>
        </p:txBody>
      </p:sp>
      <p:sp>
        <p:nvSpPr>
          <p:cNvPr id="3" name="Subtitle 2">
            <a:extLst>
              <a:ext uri="{FF2B5EF4-FFF2-40B4-BE49-F238E27FC236}">
                <a16:creationId xmlns:a16="http://schemas.microsoft.com/office/drawing/2014/main" id="{5B2DCFB2-6B46-93BE-3052-EF1E6437FFD9}"/>
              </a:ext>
            </a:extLst>
          </p:cNvPr>
          <p:cNvSpPr>
            <a:spLocks noGrp="1"/>
          </p:cNvSpPr>
          <p:nvPr>
            <p:ph type="subTitle" idx="1"/>
          </p:nvPr>
        </p:nvSpPr>
        <p:spPr>
          <a:xfrm>
            <a:off x="341086" y="6311900"/>
            <a:ext cx="4165600" cy="546100"/>
          </a:xfrm>
        </p:spPr>
        <p:txBody>
          <a:bodyPr>
            <a:normAutofit/>
          </a:bodyPr>
          <a:lstStyle/>
          <a:p>
            <a:r>
              <a:rPr lang="en-US" sz="3200" b="1"/>
              <a:t>Survey</a:t>
            </a:r>
          </a:p>
        </p:txBody>
      </p:sp>
      <p:pic>
        <p:nvPicPr>
          <p:cNvPr id="5" name="Picture 4" descr="A couple of men standing next to a sign outside of a building&#10;&#10;Description automatically generated with medium confidence">
            <a:extLst>
              <a:ext uri="{FF2B5EF4-FFF2-40B4-BE49-F238E27FC236}">
                <a16:creationId xmlns:a16="http://schemas.microsoft.com/office/drawing/2014/main" id="{063B4655-7AD6-6BF5-3373-C0736DF8D8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793" y="1148936"/>
            <a:ext cx="4335893" cy="4975608"/>
          </a:xfrm>
          <a:prstGeom prst="rect">
            <a:avLst/>
          </a:prstGeom>
        </p:spPr>
      </p:pic>
      <p:pic>
        <p:nvPicPr>
          <p:cNvPr id="7" name="Picture 6" descr="A group of people standing outside&#10;&#10;Description automatically generated with medium confidence">
            <a:extLst>
              <a:ext uri="{FF2B5EF4-FFF2-40B4-BE49-F238E27FC236}">
                <a16:creationId xmlns:a16="http://schemas.microsoft.com/office/drawing/2014/main" id="{F246B448-8529-BFC4-3549-7B75F39D4C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20844" y="1143038"/>
            <a:ext cx="6539638" cy="5047584"/>
          </a:xfrm>
          <a:prstGeom prst="rect">
            <a:avLst/>
          </a:prstGeom>
        </p:spPr>
      </p:pic>
      <p:sp>
        <p:nvSpPr>
          <p:cNvPr id="9" name="Subtitle 2">
            <a:extLst>
              <a:ext uri="{FF2B5EF4-FFF2-40B4-BE49-F238E27FC236}">
                <a16:creationId xmlns:a16="http://schemas.microsoft.com/office/drawing/2014/main" id="{6CCEB033-E3B0-EFE3-D6DA-1AF5E14C0DA4}"/>
              </a:ext>
            </a:extLst>
          </p:cNvPr>
          <p:cNvSpPr txBox="1">
            <a:spLocks/>
          </p:cNvSpPr>
          <p:nvPr/>
        </p:nvSpPr>
        <p:spPr>
          <a:xfrm>
            <a:off x="6502400" y="6260418"/>
            <a:ext cx="4165600" cy="5461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Contracting</a:t>
            </a:r>
          </a:p>
        </p:txBody>
      </p:sp>
      <p:sp>
        <p:nvSpPr>
          <p:cNvPr id="4" name="TextBox 3">
            <a:extLst>
              <a:ext uri="{FF2B5EF4-FFF2-40B4-BE49-F238E27FC236}">
                <a16:creationId xmlns:a16="http://schemas.microsoft.com/office/drawing/2014/main" id="{0F08DF31-40A7-CB23-C50C-37EAE30C5A68}"/>
              </a:ext>
            </a:extLst>
          </p:cNvPr>
          <p:cNvSpPr txBox="1"/>
          <p:nvPr/>
        </p:nvSpPr>
        <p:spPr>
          <a:xfrm>
            <a:off x="3142747" y="525436"/>
            <a:ext cx="56152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hlinkClick r:id="rId5"/>
              </a:rPr>
              <a:t>Link to Water Borehole Videos and Photos</a:t>
            </a:r>
            <a:endParaRPr lang="en-US" sz="2400" b="1" dirty="0">
              <a:cs typeface="Calibri"/>
            </a:endParaRPr>
          </a:p>
        </p:txBody>
      </p:sp>
      <p:sp>
        <p:nvSpPr>
          <p:cNvPr id="6" name="TextBox 5">
            <a:extLst>
              <a:ext uri="{FF2B5EF4-FFF2-40B4-BE49-F238E27FC236}">
                <a16:creationId xmlns:a16="http://schemas.microsoft.com/office/drawing/2014/main" id="{C6F13B82-3B46-74B0-2356-BF7F2B2D8657}"/>
              </a:ext>
            </a:extLst>
          </p:cNvPr>
          <p:cNvSpPr txBox="1"/>
          <p:nvPr/>
        </p:nvSpPr>
        <p:spPr>
          <a:xfrm>
            <a:off x="3721608" y="6363382"/>
            <a:ext cx="3739896" cy="338554"/>
          </a:xfrm>
          <a:prstGeom prst="rect">
            <a:avLst/>
          </a:prstGeom>
          <a:noFill/>
        </p:spPr>
        <p:txBody>
          <a:bodyPr wrap="square" rtlCol="0">
            <a:spAutoFit/>
          </a:bodyPr>
          <a:lstStyle/>
          <a:p>
            <a:pPr algn="ct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hlinkClick r:id="rId6"/>
              </a:rPr>
              <a:t>Link to Water Borehole Document</a:t>
            </a:r>
            <a:endParaRPr lang="en-US" sz="2400" b="1" dirty="0"/>
          </a:p>
        </p:txBody>
      </p:sp>
    </p:spTree>
    <p:extLst>
      <p:ext uri="{BB962C8B-B14F-4D97-AF65-F5344CB8AC3E}">
        <p14:creationId xmlns:p14="http://schemas.microsoft.com/office/powerpoint/2010/main" val="1871221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We got water">
            <a:hlinkClick r:id="" action="ppaction://media"/>
            <a:extLst>
              <a:ext uri="{FF2B5EF4-FFF2-40B4-BE49-F238E27FC236}">
                <a16:creationId xmlns:a16="http://schemas.microsoft.com/office/drawing/2014/main" id="{468203D5-ED6F-54CA-D1C5-952C4F2505E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51712" y="307731"/>
            <a:ext cx="2258664" cy="3997637"/>
          </a:xfrm>
          <a:prstGeom prst="rect">
            <a:avLst/>
          </a:prstGeom>
        </p:spPr>
      </p:pic>
      <p:sp>
        <p:nvSpPr>
          <p:cNvPr id="13" name="Rectangle 12">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3B9C0B-7B20-2063-A8A2-34FF86DF0081}"/>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Prayer always!</a:t>
            </a:r>
          </a:p>
        </p:txBody>
      </p:sp>
      <p:pic>
        <p:nvPicPr>
          <p:cNvPr id="6" name="Content Placeholder 4" descr="A picture containing sky, outdoor, ground, building&#10;&#10;Description automatically generated">
            <a:extLst>
              <a:ext uri="{FF2B5EF4-FFF2-40B4-BE49-F238E27FC236}">
                <a16:creationId xmlns:a16="http://schemas.microsoft.com/office/drawing/2014/main" id="{8CDDC3D0-03CB-BBCF-1496-3A6CAD18B4B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312" y="850133"/>
            <a:ext cx="2883523" cy="2957459"/>
          </a:xfrm>
          <a:prstGeom prst="rect">
            <a:avLst/>
          </a:prstGeom>
        </p:spPr>
      </p:pic>
      <p:cxnSp>
        <p:nvCxnSpPr>
          <p:cNvPr id="15" name="Straight Connector 14">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building, outdoor&#10;&#10;Description automatically generated">
            <a:extLst>
              <a:ext uri="{FF2B5EF4-FFF2-40B4-BE49-F238E27FC236}">
                <a16:creationId xmlns:a16="http://schemas.microsoft.com/office/drawing/2014/main" id="{FCEA59A9-8EA3-B6A0-ADE0-76E4DF0E624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25269" y="563282"/>
            <a:ext cx="2648372" cy="3531162"/>
          </a:xfrm>
          <a:prstGeom prst="rect">
            <a:avLst/>
          </a:prstGeom>
        </p:spPr>
      </p:pic>
      <p:cxnSp>
        <p:nvCxnSpPr>
          <p:cNvPr id="19" name="Straight Connector 18">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4" name="Striking gold at Kyan Rikkos">
            <a:hlinkClick r:id="" action="ppaction://media"/>
            <a:extLst>
              <a:ext uri="{FF2B5EF4-FFF2-40B4-BE49-F238E27FC236}">
                <a16:creationId xmlns:a16="http://schemas.microsoft.com/office/drawing/2014/main" id="{E7D976B2-F010-5153-0D2A-2C88F4469E38}"/>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483302" y="305020"/>
            <a:ext cx="2285051" cy="4036924"/>
          </a:xfrm>
          <a:prstGeom prst="rect">
            <a:avLst/>
          </a:prstGeom>
        </p:spPr>
      </p:pic>
    </p:spTree>
    <p:extLst>
      <p:ext uri="{BB962C8B-B14F-4D97-AF65-F5344CB8AC3E}">
        <p14:creationId xmlns:p14="http://schemas.microsoft.com/office/powerpoint/2010/main" val="159877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3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835"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video>
              <p:cMediaNode vol="80000">
                <p:cTn id="17" fill="hold" display="0">
                  <p:stCondLst>
                    <p:cond delay="indefinite"/>
                  </p:stCondLst>
                </p:cTn>
                <p:tgtEl>
                  <p:spTgt spid="24"/>
                </p:tgtEl>
              </p:cMediaNode>
            </p:video>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8" name="Content Placeholder 4" descr="A picture containing outdoor, sky, ground, person&#10;&#10;Description automatically generated">
            <a:extLst>
              <a:ext uri="{FF2B5EF4-FFF2-40B4-BE49-F238E27FC236}">
                <a16:creationId xmlns:a16="http://schemas.microsoft.com/office/drawing/2014/main" id="{2AB3001C-52D0-BE3A-78C4-670E4EC54CAA}"/>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1" y="10"/>
            <a:ext cx="7370057" cy="6857990"/>
          </a:xfrm>
          <a:prstGeom prst="rect">
            <a:avLst/>
          </a:prstGeom>
        </p:spPr>
      </p:pic>
      <p:pic>
        <p:nvPicPr>
          <p:cNvPr id="7" name="Picture 6" descr="A group of people standing outside&#10;&#10;Description automatically generated with medium confidence">
            <a:extLst>
              <a:ext uri="{FF2B5EF4-FFF2-40B4-BE49-F238E27FC236}">
                <a16:creationId xmlns:a16="http://schemas.microsoft.com/office/drawing/2014/main" id="{25463756-3646-0A1F-1BA4-A99CE443861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
          <a:stretch/>
        </p:blipFill>
        <p:spPr>
          <a:xfrm>
            <a:off x="7534656" y="1"/>
            <a:ext cx="4657344" cy="3346704"/>
          </a:xfrm>
          <a:prstGeom prst="rect">
            <a:avLst/>
          </a:prstGeom>
        </p:spPr>
      </p:pic>
      <p:pic>
        <p:nvPicPr>
          <p:cNvPr id="6" name="Picture 5">
            <a:extLst>
              <a:ext uri="{FF2B5EF4-FFF2-40B4-BE49-F238E27FC236}">
                <a16:creationId xmlns:a16="http://schemas.microsoft.com/office/drawing/2014/main" id="{85E5833F-63C5-1020-3208-2C42B39567E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34654" y="3511296"/>
            <a:ext cx="4657346" cy="3346704"/>
          </a:xfrm>
          <a:prstGeom prst="rect">
            <a:avLst/>
          </a:prstGeom>
        </p:spPr>
      </p:pic>
    </p:spTree>
    <p:extLst>
      <p:ext uri="{BB962C8B-B14F-4D97-AF65-F5344CB8AC3E}">
        <p14:creationId xmlns:p14="http://schemas.microsoft.com/office/powerpoint/2010/main" val="1681819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cxnSp>
        <p:nvCxnSpPr>
          <p:cNvPr id="25" name="Straight Connector 15">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descr="A piece of paper with writing on it&#10;&#10;Description automatically generated with medium confidence">
            <a:extLst>
              <a:ext uri="{FF2B5EF4-FFF2-40B4-BE49-F238E27FC236}">
                <a16:creationId xmlns:a16="http://schemas.microsoft.com/office/drawing/2014/main" id="{90F26D09-F9E8-2BF6-7326-8C10DE663D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859" y="725432"/>
            <a:ext cx="2648371" cy="3162234"/>
          </a:xfrm>
          <a:prstGeom prst="rect">
            <a:avLst/>
          </a:prstGeom>
        </p:spPr>
      </p:pic>
      <p:sp>
        <p:nvSpPr>
          <p:cNvPr id="26" name="Rectangle 17">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084BDD-3580-E544-4073-73EF793C85CD}"/>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b="1">
                <a:solidFill>
                  <a:srgbClr val="FFFFFF"/>
                </a:solidFill>
              </a:rPr>
              <a:t>Financials</a:t>
            </a:r>
          </a:p>
        </p:txBody>
      </p:sp>
      <p:pic>
        <p:nvPicPr>
          <p:cNvPr id="9" name="Picture 8" descr="Table&#10;&#10;Description automatically generated with medium confidence">
            <a:extLst>
              <a:ext uri="{FF2B5EF4-FFF2-40B4-BE49-F238E27FC236}">
                <a16:creationId xmlns:a16="http://schemas.microsoft.com/office/drawing/2014/main" id="{AD234DD8-5B99-7ABA-892C-EF163F8F92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041" y="1066571"/>
            <a:ext cx="2659472" cy="2479957"/>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086841E0-5D1B-3406-2072-515FA46BD690}"/>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3290143" y="599016"/>
            <a:ext cx="2646677" cy="3415067"/>
          </a:xfrm>
          <a:prstGeom prst="rect">
            <a:avLst/>
          </a:prstGeom>
        </p:spPr>
      </p:pic>
      <p:cxnSp>
        <p:nvCxnSpPr>
          <p:cNvPr id="27" name="Straight Connector 19">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8" name="Straight Connector 21">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Picture 10" descr="Text, letter&#10;&#10;Description automatically generated">
            <a:extLst>
              <a:ext uri="{FF2B5EF4-FFF2-40B4-BE49-F238E27FC236}">
                <a16:creationId xmlns:a16="http://schemas.microsoft.com/office/drawing/2014/main" id="{EBB7C9F3-7158-5F38-764F-2800B9703E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25269" y="775566"/>
            <a:ext cx="2648372" cy="3106594"/>
          </a:xfrm>
          <a:prstGeom prst="rect">
            <a:avLst/>
          </a:prstGeom>
        </p:spPr>
      </p:pic>
      <p:cxnSp>
        <p:nvCxnSpPr>
          <p:cNvPr id="24" name="Straight Connector 23">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567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3575</Words>
  <Application>Microsoft Office PowerPoint</Application>
  <PresentationFormat>Widescreen</PresentationFormat>
  <Paragraphs>302</Paragraphs>
  <Slides>20</Slides>
  <Notes>20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Abadi</vt:lpstr>
      <vt:lpstr>Arial</vt:lpstr>
      <vt:lpstr>Calibri</vt:lpstr>
      <vt:lpstr>Calibri Light</vt:lpstr>
      <vt:lpstr>Georgia</vt:lpstr>
      <vt:lpstr>Office Theme</vt:lpstr>
      <vt:lpstr>PowerPoint Presentation</vt:lpstr>
      <vt:lpstr>Summary</vt:lpstr>
      <vt:lpstr>PowerPoint Presentation</vt:lpstr>
      <vt:lpstr>PowerPoint Presentation</vt:lpstr>
      <vt:lpstr>PowerPoint Presentation</vt:lpstr>
      <vt:lpstr>Jos Nigeria Water Projects</vt:lpstr>
      <vt:lpstr>Prayer always!</vt:lpstr>
      <vt:lpstr>PowerPoint Presentation</vt:lpstr>
      <vt:lpstr>Financials</vt:lpstr>
      <vt:lpstr>PowerPoint Presentation</vt:lpstr>
      <vt:lpstr>PowerPoint Presentation</vt:lpstr>
      <vt:lpstr>PowerPoint Presentation</vt:lpstr>
      <vt:lpstr>PowerPoint Presentation</vt:lpstr>
      <vt:lpstr>Library Roof Replacement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Library Roof Replacement</dc:title>
  <dc:creator>Charles Cordon</dc:creator>
  <cp:lastModifiedBy>Charles Cordon</cp:lastModifiedBy>
  <cp:revision>298</cp:revision>
  <dcterms:created xsi:type="dcterms:W3CDTF">2022-12-17T18:59:20Z</dcterms:created>
  <dcterms:modified xsi:type="dcterms:W3CDTF">2023-01-03T02:12:46Z</dcterms:modified>
</cp:coreProperties>
</file>